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5" r:id="rId4"/>
    <p:sldId id="262" r:id="rId5"/>
    <p:sldId id="286" r:id="rId6"/>
    <p:sldId id="261" r:id="rId7"/>
    <p:sldId id="287" r:id="rId8"/>
    <p:sldId id="288" r:id="rId9"/>
    <p:sldId id="289" r:id="rId10"/>
    <p:sldId id="290" r:id="rId11"/>
    <p:sldId id="291" r:id="rId12"/>
    <p:sldId id="292" r:id="rId13"/>
    <p:sldId id="293" r:id="rId14"/>
    <p:sldId id="294" r:id="rId15"/>
    <p:sldId id="295" r:id="rId16"/>
    <p:sldId id="297" r:id="rId17"/>
    <p:sldId id="299" r:id="rId18"/>
    <p:sldId id="298" r:id="rId19"/>
    <p:sldId id="300" r:id="rId20"/>
    <p:sldId id="301" r:id="rId21"/>
  </p:sldIdLst>
  <p:sldSz cx="12192000" cy="6858000"/>
  <p:notesSz cx="9926638" cy="6797675"/>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68354" autoAdjust="0"/>
  </p:normalViewPr>
  <p:slideViewPr>
    <p:cSldViewPr snapToGrid="0">
      <p:cViewPr varScale="1">
        <p:scale>
          <a:sx n="53" d="100"/>
          <a:sy n="53" d="100"/>
        </p:scale>
        <p:origin x="17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8BD70C7-1CB4-463E-BF4E-7BF0A4421CCE}" type="datetimeFigureOut">
              <a:rPr lang="ru-RU"/>
              <a:pPr>
                <a:defRPr/>
              </a:pPr>
              <a:t>28.09.2020</a:t>
            </a:fld>
            <a:endParaRPr lang="ru-RU"/>
          </a:p>
        </p:txBody>
      </p:sp>
      <p:sp>
        <p:nvSpPr>
          <p:cNvPr id="4" name="Нижний колонтитул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0C4CC82-FCAE-463C-8BF0-9C8E7F698F11}" type="slidenum">
              <a:rPr lang="ru-RU"/>
              <a:pPr>
                <a:defRPr/>
              </a:pPr>
              <a:t>‹#›</a:t>
            </a:fld>
            <a:endParaRPr lang="ru-RU"/>
          </a:p>
        </p:txBody>
      </p:sp>
    </p:spTree>
    <p:extLst>
      <p:ext uri="{BB962C8B-B14F-4D97-AF65-F5344CB8AC3E}">
        <p14:creationId xmlns:p14="http://schemas.microsoft.com/office/powerpoint/2010/main" val="3537798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5621338" y="0"/>
            <a:ext cx="4303712" cy="339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CD62D6A-C763-4BB7-AAE5-1C0EE6FC88A2}" type="datetimeFigureOut">
              <a:rPr lang="ru-RU"/>
              <a:pPr>
                <a:defRPr/>
              </a:pPr>
              <a:t>28.09.2020</a:t>
            </a:fld>
            <a:endParaRPr lang="ru-RU"/>
          </a:p>
        </p:txBody>
      </p:sp>
      <p:sp>
        <p:nvSpPr>
          <p:cNvPr id="4" name="Образ слайда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6457950"/>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5621338" y="6457950"/>
            <a:ext cx="4303712" cy="339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1EA37D3-C0FB-40D4-8CCA-720E360F1C95}" type="slidenum">
              <a:rPr lang="ru-RU"/>
              <a:pPr>
                <a:defRPr/>
              </a:pPr>
              <a:t>‹#›</a:t>
            </a:fld>
            <a:endParaRPr lang="ru-RU"/>
          </a:p>
        </p:txBody>
      </p:sp>
    </p:spTree>
    <p:extLst>
      <p:ext uri="{BB962C8B-B14F-4D97-AF65-F5344CB8AC3E}">
        <p14:creationId xmlns:p14="http://schemas.microsoft.com/office/powerpoint/2010/main" val="2144441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suslugi.r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z="1400" dirty="0" smtClean="0">
              <a:latin typeface="Times New Roman" panose="02020603050405020304" pitchFamily="18" charset="0"/>
              <a:cs typeface="Times New Roman" panose="02020603050405020304" pitchFamily="18" charset="0"/>
            </a:endParaRPr>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289C2A-8DCE-4466-B012-0F24BE1DEF15}" type="slidenum">
              <a:rPr lang="ru-RU" altLang="ru-RU"/>
              <a:pPr fontAlgn="base">
                <a:spcBef>
                  <a:spcPct val="0"/>
                </a:spcBef>
                <a:spcAft>
                  <a:spcPct val="0"/>
                </a:spcAft>
              </a:pPr>
              <a:t>1</a:t>
            </a:fld>
            <a:endParaRPr lang="ru-RU" altLang="ru-RU"/>
          </a:p>
        </p:txBody>
      </p:sp>
    </p:spTree>
    <p:extLst>
      <p:ext uri="{BB962C8B-B14F-4D97-AF65-F5344CB8AC3E}">
        <p14:creationId xmlns:p14="http://schemas.microsoft.com/office/powerpoint/2010/main" val="386655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dirty="0" smtClean="0"/>
              <a:t>Раздел</a:t>
            </a:r>
            <a:r>
              <a:rPr lang="ru-RU" sz="1100" b="1" baseline="0" dirty="0" smtClean="0"/>
              <a:t> «Досудебное обжалование».</a:t>
            </a:r>
          </a:p>
          <a:p>
            <a:pPr>
              <a:spcBef>
                <a:spcPts val="0"/>
              </a:spcBef>
            </a:pPr>
            <a:r>
              <a:rPr lang="ru-RU" sz="1100" b="1" baseline="0" dirty="0" smtClean="0"/>
              <a:t>1. Поле «Сведения о досудебном обжаловании».</a:t>
            </a:r>
          </a:p>
          <a:p>
            <a:pPr>
              <a:spcBef>
                <a:spcPts val="0"/>
              </a:spcBef>
            </a:pPr>
            <a:r>
              <a:rPr lang="ru-RU" sz="1100" kern="1200" dirty="0" smtClean="0">
                <a:solidFill>
                  <a:schemeClr val="tx1"/>
                </a:solidFill>
                <a:effectLst/>
                <a:latin typeface="+mn-lt"/>
                <a:ea typeface="+mn-ea"/>
                <a:cs typeface="+mn-cs"/>
              </a:rPr>
              <a:t>Если административный регламент </a:t>
            </a:r>
            <a:r>
              <a:rPr lang="ru-RU" sz="1100" b="1" kern="1200" dirty="0" smtClean="0">
                <a:solidFill>
                  <a:schemeClr val="tx1"/>
                </a:solidFill>
                <a:effectLst/>
                <a:latin typeface="+mn-lt"/>
                <a:ea typeface="+mn-ea"/>
                <a:cs typeface="+mn-cs"/>
              </a:rPr>
              <a:t>старый</a:t>
            </a:r>
            <a:r>
              <a:rPr lang="ru-RU" sz="1100" kern="1200" dirty="0" smtClean="0">
                <a:solidFill>
                  <a:schemeClr val="tx1"/>
                </a:solidFill>
                <a:effectLst/>
                <a:latin typeface="+mn-lt"/>
                <a:ea typeface="+mn-ea"/>
                <a:cs typeface="+mn-cs"/>
              </a:rPr>
              <a:t> не приведен в соответствии с постановлением Правительства</a:t>
            </a:r>
            <a:r>
              <a:rPr lang="ru-RU" sz="1100" kern="1200" baseline="0" dirty="0" smtClean="0">
                <a:solidFill>
                  <a:schemeClr val="tx1"/>
                </a:solidFill>
                <a:effectLst/>
                <a:latin typeface="+mn-lt"/>
                <a:ea typeface="+mn-ea"/>
                <a:cs typeface="+mn-cs"/>
              </a:rPr>
              <a:t> Свердловской области от 16.10.2018 № 697-ПП (для ИОГВ) или постановлением Правительства Российской Федерации от 16.05.2011 № 373</a:t>
            </a:r>
            <a:r>
              <a:rPr lang="ru-RU" sz="1100" kern="1200" dirty="0" smtClean="0">
                <a:solidFill>
                  <a:schemeClr val="tx1"/>
                </a:solidFill>
                <a:effectLst/>
                <a:latin typeface="+mn-lt"/>
                <a:ea typeface="+mn-ea"/>
                <a:cs typeface="+mn-cs"/>
              </a:rPr>
              <a:t> поле заполняется в соответствии с разделом </a:t>
            </a:r>
            <a:r>
              <a:rPr lang="ru-RU" sz="1100" b="0" kern="1200" dirty="0" smtClean="0">
                <a:solidFill>
                  <a:schemeClr val="tx1"/>
                </a:solidFill>
                <a:effectLst/>
                <a:latin typeface="+mn-lt"/>
                <a:ea typeface="+mn-ea"/>
                <a:cs typeface="+mn-cs"/>
              </a:rPr>
              <a:t>5. Досудебный (внесудебный) порядок обжалования решений и действий (бездействия) органа, предоставляющего государственную услугу, его должностных лиц и государственных гражданских служащих, а также решений и действий (бездействия) многофункционального центра предоставления государственных и муниципальных услуг, работников многофункционального центра предоставления государственных и муниципальных услуг</a:t>
            </a:r>
            <a:r>
              <a:rPr lang="ru-RU" sz="1100" kern="1200" dirty="0" smtClean="0">
                <a:solidFill>
                  <a:schemeClr val="tx1"/>
                </a:solidFill>
                <a:effectLst/>
                <a:latin typeface="+mn-lt"/>
                <a:ea typeface="+mn-ea"/>
                <a:cs typeface="+mn-cs"/>
              </a:rPr>
              <a:t>» административного регламента. </a:t>
            </a:r>
          </a:p>
          <a:p>
            <a:pPr>
              <a:spcBef>
                <a:spcPts val="0"/>
              </a:spcBef>
            </a:pPr>
            <a:r>
              <a:rPr lang="ru-RU" sz="1100" kern="1200" dirty="0" smtClean="0">
                <a:solidFill>
                  <a:schemeClr val="tx1"/>
                </a:solidFill>
                <a:effectLst/>
                <a:latin typeface="+mn-lt"/>
                <a:ea typeface="+mn-ea"/>
                <a:cs typeface="+mn-cs"/>
              </a:rPr>
              <a:t>В данном поле должен содержаться </a:t>
            </a:r>
            <a:r>
              <a:rPr lang="ru-RU" sz="1100" b="1" kern="1200" dirty="0" smtClean="0">
                <a:solidFill>
                  <a:schemeClr val="tx1"/>
                </a:solidFill>
                <a:effectLst/>
                <a:latin typeface="+mn-lt"/>
                <a:ea typeface="+mn-ea"/>
                <a:cs typeface="+mn-cs"/>
              </a:rPr>
              <a:t>весь</a:t>
            </a:r>
            <a:r>
              <a:rPr lang="ru-RU" sz="1100" kern="1200" dirty="0" smtClean="0">
                <a:solidFill>
                  <a:schemeClr val="tx1"/>
                </a:solidFill>
                <a:effectLst/>
                <a:latin typeface="+mn-lt"/>
                <a:ea typeface="+mn-ea"/>
                <a:cs typeface="+mn-cs"/>
              </a:rPr>
              <a:t> текст из соответствующего раздела административного регламента.</a:t>
            </a:r>
            <a:endParaRPr lang="en-US" sz="11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kern="1200" dirty="0" smtClean="0">
                <a:solidFill>
                  <a:schemeClr val="tx1"/>
                </a:solidFill>
                <a:effectLst/>
                <a:latin typeface="+mn-lt"/>
                <a:ea typeface="+mn-ea"/>
                <a:cs typeface="+mn-cs"/>
              </a:rPr>
              <a:t>Если административный регламент </a:t>
            </a:r>
            <a:r>
              <a:rPr lang="ru-RU" sz="1100" b="1" kern="1200" dirty="0" smtClean="0">
                <a:solidFill>
                  <a:schemeClr val="tx1"/>
                </a:solidFill>
                <a:effectLst/>
                <a:latin typeface="+mn-lt"/>
                <a:ea typeface="+mn-ea"/>
                <a:cs typeface="+mn-cs"/>
              </a:rPr>
              <a:t>новый</a:t>
            </a:r>
            <a:r>
              <a:rPr lang="ru-RU" sz="1100" kern="1200" dirty="0" smtClean="0">
                <a:solidFill>
                  <a:schemeClr val="tx1"/>
                </a:solidFill>
                <a:effectLst/>
                <a:latin typeface="+mn-lt"/>
                <a:ea typeface="+mn-ea"/>
                <a:cs typeface="+mn-cs"/>
              </a:rPr>
              <a:t> приведен в соответствии с постановлением Правительства</a:t>
            </a:r>
            <a:r>
              <a:rPr lang="ru-RU" sz="1100" kern="1200" baseline="0" dirty="0" smtClean="0">
                <a:solidFill>
                  <a:schemeClr val="tx1"/>
                </a:solidFill>
                <a:effectLst/>
                <a:latin typeface="+mn-lt"/>
                <a:ea typeface="+mn-ea"/>
                <a:cs typeface="+mn-cs"/>
              </a:rPr>
              <a:t> Свердловской области от 16.10.2018 № 697-ПП, то поле д</a:t>
            </a:r>
            <a:r>
              <a:rPr lang="ru-RU" sz="1100" kern="1200" dirty="0" smtClean="0">
                <a:solidFill>
                  <a:schemeClr val="tx1"/>
                </a:solidFill>
                <a:effectLst/>
                <a:latin typeface="+mn-lt"/>
                <a:ea typeface="+mn-ea"/>
                <a:cs typeface="+mn-cs"/>
              </a:rPr>
              <a:t>олжно содержать весь (полный) текст порядка досудебного обжалования, размещенного на сайте органа, т.е. должен содержать весь текст из положения, утвержденного постановлением Правительства</a:t>
            </a:r>
            <a:r>
              <a:rPr lang="ru-RU" sz="1100" kern="1200" baseline="0" dirty="0" smtClean="0">
                <a:solidFill>
                  <a:schemeClr val="tx1"/>
                </a:solidFill>
                <a:effectLst/>
                <a:latin typeface="+mn-lt"/>
                <a:ea typeface="+mn-ea"/>
                <a:cs typeface="+mn-cs"/>
              </a:rPr>
              <a:t> Свердловской области от 22.11.2018 № </a:t>
            </a:r>
            <a:r>
              <a:rPr lang="ru-RU" sz="1100" kern="1200" dirty="0" smtClean="0">
                <a:solidFill>
                  <a:schemeClr val="tx1"/>
                </a:solidFill>
                <a:effectLst/>
                <a:latin typeface="+mn-lt"/>
                <a:ea typeface="+mn-ea"/>
                <a:cs typeface="+mn-cs"/>
              </a:rPr>
              <a:t>828-ПП. </a:t>
            </a:r>
            <a:r>
              <a:rPr lang="ru-RU" sz="1100" baseline="0" dirty="0" smtClean="0"/>
              <a:t>В тексте не должно быть </a:t>
            </a:r>
            <a:r>
              <a:rPr lang="ru-RU" sz="1100" b="1" baseline="0" dirty="0" smtClean="0"/>
              <a:t>гиперссылок</a:t>
            </a:r>
            <a:r>
              <a:rPr lang="ru-RU" sz="1100" baseline="0" dirty="0" smtClean="0"/>
              <a:t>. </a:t>
            </a:r>
            <a:endParaRPr lang="ru-RU" sz="1100" kern="1200" dirty="0" smtClean="0">
              <a:solidFill>
                <a:schemeClr val="tx1"/>
              </a:solidFill>
              <a:effectLst/>
              <a:latin typeface="+mn-lt"/>
              <a:ea typeface="+mn-ea"/>
              <a:cs typeface="+mn-cs"/>
            </a:endParaRPr>
          </a:p>
          <a:p>
            <a:pPr>
              <a:spcBef>
                <a:spcPts val="0"/>
              </a:spcBef>
            </a:pPr>
            <a:r>
              <a:rPr lang="ru-RU" sz="1100" b="1" kern="1200" dirty="0" smtClean="0">
                <a:solidFill>
                  <a:schemeClr val="tx1"/>
                </a:solidFill>
                <a:effectLst/>
                <a:latin typeface="+mn-lt"/>
                <a:ea typeface="+mn-ea"/>
                <a:cs typeface="+mn-cs"/>
              </a:rPr>
              <a:t>2. Поле «Сведения</a:t>
            </a:r>
            <a:r>
              <a:rPr lang="ru-RU" sz="1100" b="1" kern="1200" baseline="0" dirty="0" smtClean="0">
                <a:solidFill>
                  <a:schemeClr val="tx1"/>
                </a:solidFill>
                <a:effectLst/>
                <a:latin typeface="+mn-lt"/>
                <a:ea typeface="+mn-ea"/>
                <a:cs typeface="+mn-cs"/>
              </a:rPr>
              <a:t> о сотрудниках, уполномоченных на прием и рассмотрение жалоб».</a:t>
            </a:r>
          </a:p>
          <a:p>
            <a:pPr>
              <a:spcBef>
                <a:spcPts val="0"/>
              </a:spcBef>
            </a:pPr>
            <a:r>
              <a:rPr lang="ru-RU" sz="1100" dirty="0" smtClean="0"/>
              <a:t>После нажатия кнопки </a:t>
            </a:r>
            <a:r>
              <a:rPr lang="ru-RU" sz="1100" b="1" dirty="0" smtClean="0"/>
              <a:t>«Выбрать сотрудников»</a:t>
            </a:r>
            <a:r>
              <a:rPr lang="ru-RU" sz="1100" dirty="0" smtClean="0"/>
              <a:t> выпадает список</a:t>
            </a:r>
            <a:r>
              <a:rPr lang="ru-RU" sz="1100" baseline="0" dirty="0" smtClean="0"/>
              <a:t> сотрудников. Из данного списка необходимо выбрать сотрудников, которые уполномочены давать ответы на жалобы в рамках данной услуги. После нажать кнопку </a:t>
            </a:r>
            <a:r>
              <a:rPr lang="ru-RU" sz="1100" b="1" baseline="0" dirty="0" smtClean="0"/>
              <a:t>«Выбрать»</a:t>
            </a:r>
            <a:r>
              <a:rPr lang="ru-RU" sz="1100" baseline="0" dirty="0" smtClean="0"/>
              <a:t>.</a:t>
            </a:r>
          </a:p>
          <a:p>
            <a:pPr>
              <a:spcBef>
                <a:spcPts val="0"/>
              </a:spcBef>
            </a:pPr>
            <a:r>
              <a:rPr lang="ru-RU" sz="1100" baseline="0" dirty="0" smtClean="0"/>
              <a:t>Перечень сотрудников формируется в карточке органа власти. Т.е. сначала необходимо сведения о сотруднике занести в карточку органа власти (ИОГВ или ОМСУ).  </a:t>
            </a:r>
            <a:endParaRPr lang="en-US" sz="1100" baseline="0" dirty="0" smtClean="0"/>
          </a:p>
          <a:p>
            <a:pPr>
              <a:spcBef>
                <a:spcPts val="0"/>
              </a:spcBef>
            </a:pPr>
            <a:r>
              <a:rPr lang="ru-RU" sz="1100" baseline="0" dirty="0" smtClean="0"/>
              <a:t>Чтобы добавить сотрудника другого органа власти, то необходимо сначала добавить орган власти в </a:t>
            </a:r>
            <a:r>
              <a:rPr lang="ru-RU" sz="1100" b="1" baseline="0" dirty="0" smtClean="0"/>
              <a:t>поле «Участвующие организации» раздела «Участники и </a:t>
            </a:r>
            <a:r>
              <a:rPr lang="ru-RU" sz="1100" b="1" baseline="0" dirty="0" err="1" smtClean="0"/>
              <a:t>межведомственность</a:t>
            </a:r>
            <a:r>
              <a:rPr lang="ru-RU" sz="1100" b="1" baseline="0" dirty="0" smtClean="0"/>
              <a:t>» (см. ниже).</a:t>
            </a:r>
            <a:r>
              <a:rPr lang="ru-RU" sz="1100" baseline="0" dirty="0" smtClean="0"/>
              <a:t> </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10</a:t>
            </a:fld>
            <a:endParaRPr lang="ru-RU"/>
          </a:p>
        </p:txBody>
      </p:sp>
    </p:spTree>
    <p:extLst>
      <p:ext uri="{BB962C8B-B14F-4D97-AF65-F5344CB8AC3E}">
        <p14:creationId xmlns:p14="http://schemas.microsoft.com/office/powerpoint/2010/main" val="274932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dirty="0" smtClean="0"/>
              <a:t>Раздел «Участники и </a:t>
            </a:r>
            <a:r>
              <a:rPr lang="ru-RU" sz="1100" b="1" dirty="0" err="1" smtClean="0"/>
              <a:t>межведомственность</a:t>
            </a:r>
            <a:r>
              <a:rPr lang="ru-RU" sz="1100" b="1" dirty="0" smtClean="0"/>
              <a:t>».</a:t>
            </a:r>
          </a:p>
          <a:p>
            <a:pPr>
              <a:spcBef>
                <a:spcPts val="0"/>
              </a:spcBef>
            </a:pPr>
            <a:r>
              <a:rPr lang="ru-RU" sz="1100" b="1" kern="1200" dirty="0" smtClean="0">
                <a:solidFill>
                  <a:schemeClr val="tx1"/>
                </a:solidFill>
                <a:effectLst/>
                <a:latin typeface="+mn-lt"/>
                <a:ea typeface="+mn-ea"/>
                <a:cs typeface="+mn-cs"/>
              </a:rPr>
              <a:t>1. Поле «Сведения о межведомственном</a:t>
            </a:r>
            <a:r>
              <a:rPr lang="ru-RU" sz="1100" b="1" kern="1200" baseline="0" dirty="0" smtClean="0">
                <a:solidFill>
                  <a:schemeClr val="tx1"/>
                </a:solidFill>
                <a:effectLst/>
                <a:latin typeface="+mn-lt"/>
                <a:ea typeface="+mn-ea"/>
                <a:cs typeface="+mn-cs"/>
              </a:rPr>
              <a:t> взаимодействии».</a:t>
            </a:r>
            <a:endParaRPr lang="ru-RU" sz="1100" b="1" kern="1200" dirty="0" smtClean="0">
              <a:solidFill>
                <a:schemeClr val="tx1"/>
              </a:solidFill>
              <a:effectLst/>
              <a:latin typeface="+mn-lt"/>
              <a:ea typeface="+mn-ea"/>
              <a:cs typeface="+mn-cs"/>
            </a:endParaRPr>
          </a:p>
          <a:p>
            <a:pPr>
              <a:spcBef>
                <a:spcPts val="0"/>
              </a:spcBef>
            </a:pPr>
            <a:r>
              <a:rPr lang="ru-RU" sz="1100" kern="1200" dirty="0" smtClean="0">
                <a:solidFill>
                  <a:schemeClr val="tx1"/>
                </a:solidFill>
                <a:effectLst/>
                <a:latin typeface="+mn-lt"/>
                <a:ea typeface="+mn-ea"/>
                <a:cs typeface="+mn-cs"/>
              </a:rPr>
              <a:t>Если услуга предполагает межведомственное взаимодействие, то проставьте галочку в </a:t>
            </a:r>
            <a:r>
              <a:rPr lang="ru-RU" sz="1100" b="1" kern="1200" dirty="0" smtClean="0">
                <a:solidFill>
                  <a:schemeClr val="tx1"/>
                </a:solidFill>
                <a:effectLst/>
                <a:latin typeface="+mn-lt"/>
                <a:ea typeface="+mn-ea"/>
                <a:cs typeface="+mn-cs"/>
              </a:rPr>
              <a:t>поле «Услуга предполагает межведомственное взаимодействие»</a:t>
            </a:r>
            <a:r>
              <a:rPr lang="ru-RU" sz="1100" kern="1200" dirty="0" smtClean="0">
                <a:solidFill>
                  <a:schemeClr val="tx1"/>
                </a:solidFill>
                <a:effectLst/>
                <a:latin typeface="+mn-lt"/>
                <a:ea typeface="+mn-ea"/>
                <a:cs typeface="+mn-cs"/>
              </a:rPr>
              <a:t>.</a:t>
            </a:r>
          </a:p>
          <a:p>
            <a:pPr>
              <a:spcBef>
                <a:spcPts val="0"/>
              </a:spcBef>
            </a:pPr>
            <a:r>
              <a:rPr lang="ru-RU" sz="1100" b="1" kern="1200" dirty="0" smtClean="0">
                <a:solidFill>
                  <a:schemeClr val="tx1"/>
                </a:solidFill>
                <a:effectLst/>
                <a:latin typeface="+mn-lt"/>
                <a:ea typeface="+mn-ea"/>
                <a:cs typeface="+mn-cs"/>
              </a:rPr>
              <a:t>2. Поле «Тип межведомственного взаимодействия».</a:t>
            </a:r>
          </a:p>
          <a:p>
            <a:pPr>
              <a:spcBef>
                <a:spcPts val="0"/>
              </a:spcBef>
            </a:pPr>
            <a:r>
              <a:rPr lang="ru-RU" sz="1100" dirty="0" smtClean="0"/>
              <a:t>Отметить галочкой уровень органа власти,</a:t>
            </a:r>
            <a:r>
              <a:rPr lang="ru-RU" sz="1100" baseline="0" dirty="0" smtClean="0"/>
              <a:t> с которым</a:t>
            </a:r>
            <a:r>
              <a:rPr lang="ru-RU" sz="1100" dirty="0" smtClean="0"/>
              <a:t> организовано или предполагается межведомственное взаимодействие. Межведомственное взаимодействие может быть с органами власти разного уровня.  </a:t>
            </a:r>
          </a:p>
          <a:p>
            <a:pPr>
              <a:spcBef>
                <a:spcPts val="0"/>
              </a:spcBef>
            </a:pPr>
            <a:r>
              <a:rPr lang="ru-RU" sz="1100" b="1" dirty="0" smtClean="0"/>
              <a:t>3. Поле «Сведения о ТКМВ». </a:t>
            </a:r>
            <a:r>
              <a:rPr lang="ru-RU" sz="1100" kern="1200" dirty="0" smtClean="0">
                <a:solidFill>
                  <a:schemeClr val="tx1"/>
                </a:solidFill>
                <a:effectLst/>
                <a:latin typeface="+mn-lt"/>
                <a:ea typeface="+mn-ea"/>
                <a:cs typeface="+mn-cs"/>
              </a:rPr>
              <a:t>Если есть межведомственное взаимодействие, то должна</a:t>
            </a:r>
            <a:r>
              <a:rPr lang="ru-RU" sz="1100" kern="1200" baseline="0" dirty="0" smtClean="0">
                <a:solidFill>
                  <a:schemeClr val="tx1"/>
                </a:solidFill>
                <a:effectLst/>
                <a:latin typeface="+mn-lt"/>
                <a:ea typeface="+mn-ea"/>
                <a:cs typeface="+mn-cs"/>
              </a:rPr>
              <a:t> быть разработана </a:t>
            </a:r>
            <a:r>
              <a:rPr lang="ru-RU" sz="1100" kern="1200" dirty="0" smtClean="0">
                <a:solidFill>
                  <a:schemeClr val="tx1"/>
                </a:solidFill>
                <a:effectLst/>
                <a:latin typeface="+mn-lt"/>
                <a:ea typeface="+mn-ea"/>
                <a:cs typeface="+mn-cs"/>
              </a:rPr>
              <a:t>технологическая карта межведомственного взаимодействия (ТКМВ).  </a:t>
            </a:r>
            <a:r>
              <a:rPr lang="ru-RU" sz="1100" b="1" kern="1200" dirty="0" smtClean="0">
                <a:solidFill>
                  <a:schemeClr val="tx1"/>
                </a:solidFill>
                <a:effectLst/>
                <a:latin typeface="+mn-lt"/>
                <a:ea typeface="+mn-ea"/>
                <a:cs typeface="+mn-cs"/>
              </a:rPr>
              <a:t>Это не технологическая СХЕМА.</a:t>
            </a:r>
          </a:p>
          <a:p>
            <a:pPr>
              <a:spcBef>
                <a:spcPts val="0"/>
              </a:spcBef>
            </a:pPr>
            <a:r>
              <a:rPr lang="ru-RU" sz="1100" b="1" kern="1200" dirty="0" smtClean="0">
                <a:solidFill>
                  <a:schemeClr val="tx1"/>
                </a:solidFill>
                <a:effectLst/>
                <a:latin typeface="+mn-lt"/>
                <a:ea typeface="+mn-ea"/>
                <a:cs typeface="+mn-cs"/>
              </a:rPr>
              <a:t>- Поле «Наименование ТКМВ». </a:t>
            </a:r>
            <a:r>
              <a:rPr lang="ru-RU" sz="1100" kern="1200" dirty="0" smtClean="0">
                <a:solidFill>
                  <a:schemeClr val="tx1"/>
                </a:solidFill>
                <a:effectLst/>
                <a:latin typeface="+mn-lt"/>
                <a:ea typeface="+mn-ea"/>
                <a:cs typeface="+mn-cs"/>
              </a:rPr>
              <a:t>Указать полное наименование технологической карты межведомственного взаимодействия.</a:t>
            </a:r>
          </a:p>
          <a:p>
            <a:pPr marL="0" indent="0">
              <a:spcBef>
                <a:spcPts val="0"/>
              </a:spcBef>
              <a:buFontTx/>
              <a:buNone/>
            </a:pPr>
            <a:r>
              <a:rPr lang="ru-RU" sz="1100" b="1" kern="1200" dirty="0" smtClean="0">
                <a:solidFill>
                  <a:schemeClr val="tx1"/>
                </a:solidFill>
                <a:effectLst/>
                <a:latin typeface="+mn-lt"/>
                <a:ea typeface="+mn-ea"/>
                <a:cs typeface="+mn-cs"/>
              </a:rPr>
              <a:t>- Поле «Документ, утверждающий ТКМВ». </a:t>
            </a:r>
            <a:r>
              <a:rPr lang="ru-RU" sz="1100" dirty="0" smtClean="0"/>
              <a:t>Все ТКМВ утверждаются протоколом рабочей группы «Электронные услуги».</a:t>
            </a:r>
          </a:p>
          <a:p>
            <a:pPr marL="0" indent="0">
              <a:spcBef>
                <a:spcPts val="0"/>
              </a:spcBef>
              <a:buFontTx/>
              <a:buNone/>
            </a:pPr>
            <a:r>
              <a:rPr lang="ru-RU" sz="1100" b="1" dirty="0" smtClean="0"/>
              <a:t>- Поле «Файл ТКМВ». </a:t>
            </a:r>
            <a:r>
              <a:rPr lang="ru-RU" sz="1100" kern="1200" dirty="0" smtClean="0">
                <a:solidFill>
                  <a:schemeClr val="tx1"/>
                </a:solidFill>
                <a:effectLst/>
                <a:latin typeface="+mn-lt"/>
                <a:ea typeface="+mn-ea"/>
                <a:cs typeface="+mn-cs"/>
              </a:rPr>
              <a:t>Присоединить файл, содержащий ТКМВ, с помощью кнопки </a:t>
            </a:r>
            <a:r>
              <a:rPr lang="ru-RU" sz="1100" b="1" kern="1200" dirty="0" smtClean="0">
                <a:solidFill>
                  <a:schemeClr val="tx1"/>
                </a:solidFill>
                <a:effectLst/>
                <a:latin typeface="+mn-lt"/>
                <a:ea typeface="+mn-ea"/>
                <a:cs typeface="+mn-cs"/>
              </a:rPr>
              <a:t>Выбрать</a:t>
            </a:r>
            <a:r>
              <a:rPr lang="ru-RU" sz="1100" kern="1200" dirty="0" smtClean="0">
                <a:solidFill>
                  <a:schemeClr val="tx1"/>
                </a:solidFill>
                <a:effectLst/>
                <a:latin typeface="+mn-lt"/>
                <a:ea typeface="+mn-ea"/>
                <a:cs typeface="+mn-cs"/>
              </a:rPr>
              <a:t>.</a:t>
            </a:r>
          </a:p>
          <a:p>
            <a:pPr marL="0" indent="0">
              <a:spcBef>
                <a:spcPts val="0"/>
              </a:spcBef>
              <a:buFontTx/>
              <a:buNone/>
            </a:pPr>
            <a:r>
              <a:rPr lang="ru-RU" sz="1100" b="1" kern="1200" dirty="0" smtClean="0">
                <a:solidFill>
                  <a:schemeClr val="tx1"/>
                </a:solidFill>
                <a:effectLst/>
                <a:latin typeface="+mn-lt"/>
                <a:ea typeface="+mn-ea"/>
                <a:cs typeface="+mn-cs"/>
              </a:rPr>
              <a:t>4. Поле «Участвующие организации».</a:t>
            </a:r>
          </a:p>
          <a:p>
            <a:pPr marL="0" indent="0">
              <a:spcBef>
                <a:spcPts val="0"/>
              </a:spcBef>
              <a:buFontTx/>
              <a:buNone/>
            </a:pPr>
            <a:r>
              <a:rPr lang="ru-RU" sz="1100" kern="1200" dirty="0" smtClean="0">
                <a:solidFill>
                  <a:schemeClr val="tx1"/>
                </a:solidFill>
                <a:effectLst/>
                <a:latin typeface="+mn-lt"/>
                <a:ea typeface="+mn-ea"/>
                <a:cs typeface="+mn-cs"/>
              </a:rPr>
              <a:t>Добавить свой орган власти и</a:t>
            </a:r>
            <a:r>
              <a:rPr lang="ru-RU" sz="1100" kern="1200" baseline="0" dirty="0" smtClean="0">
                <a:solidFill>
                  <a:schemeClr val="tx1"/>
                </a:solidFill>
                <a:effectLst/>
                <a:latin typeface="+mn-lt"/>
                <a:ea typeface="+mn-ea"/>
                <a:cs typeface="+mn-cs"/>
              </a:rPr>
              <a:t> все органы власти ФОИВ, ИОГВ и ОМСУ с которыми есть межведомственное взаимодействие, а также которые участвуют в приеме жалоб.</a:t>
            </a:r>
          </a:p>
          <a:p>
            <a:pPr marL="0" indent="0">
              <a:spcBef>
                <a:spcPts val="0"/>
              </a:spcBef>
              <a:buFontTx/>
              <a:buNone/>
            </a:pPr>
            <a:r>
              <a:rPr lang="ru-RU" sz="1100" kern="1200" baseline="0" dirty="0" smtClean="0">
                <a:solidFill>
                  <a:schemeClr val="tx1"/>
                </a:solidFill>
                <a:effectLst/>
                <a:latin typeface="+mn-lt"/>
                <a:ea typeface="+mn-ea"/>
                <a:cs typeface="+mn-cs"/>
              </a:rPr>
              <a:t>В каждом органе власти необходимо отметить галочкой </a:t>
            </a:r>
            <a:r>
              <a:rPr lang="ru-RU" sz="1100" b="1" kern="1200" baseline="0" dirty="0" smtClean="0">
                <a:solidFill>
                  <a:schemeClr val="tx1"/>
                </a:solidFill>
                <a:effectLst/>
                <a:latin typeface="+mn-lt"/>
                <a:ea typeface="+mn-ea"/>
                <a:cs typeface="+mn-cs"/>
              </a:rPr>
              <a:t>«Тип участия»</a:t>
            </a:r>
            <a:r>
              <a:rPr lang="ru-RU" sz="1100" kern="1200" baseline="0" dirty="0" smtClean="0">
                <a:solidFill>
                  <a:schemeClr val="tx1"/>
                </a:solidFill>
                <a:effectLst/>
                <a:latin typeface="+mn-lt"/>
                <a:ea typeface="+mn-ea"/>
                <a:cs typeface="+mn-cs"/>
              </a:rPr>
              <a:t>. Может быть один, два или несколько. Для органов власти, которые участвуют в межведомственном взаимодействии отметить только тип участия «Межведомственное взаимодействие». </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11</a:t>
            </a:fld>
            <a:endParaRPr lang="ru-RU"/>
          </a:p>
        </p:txBody>
      </p:sp>
    </p:spTree>
    <p:extLst>
      <p:ext uri="{BB962C8B-B14F-4D97-AF65-F5344CB8AC3E}">
        <p14:creationId xmlns:p14="http://schemas.microsoft.com/office/powerpoint/2010/main" val="270195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b="1" dirty="0" smtClean="0"/>
              <a:t>Раздел «НПА».</a:t>
            </a:r>
          </a:p>
          <a:p>
            <a:pPr>
              <a:lnSpc>
                <a:spcPct val="100000"/>
              </a:lnSpc>
              <a:spcBef>
                <a:spcPct val="0"/>
              </a:spcBef>
            </a:pPr>
            <a:r>
              <a:rPr lang="ru-RU" altLang="ru-RU" sz="1100" dirty="0" smtClean="0"/>
              <a:t>Из текста административного регламента исключен </a:t>
            </a:r>
            <a:r>
              <a:rPr lang="ru-RU" altLang="ru-RU" sz="1100" b="1" dirty="0" smtClean="0"/>
              <a:t>перечень нормативных правовых актов</a:t>
            </a:r>
            <a:r>
              <a:rPr lang="ru-RU" altLang="ru-RU" sz="1100" dirty="0" smtClean="0"/>
              <a:t>, регулирующий предоставление государственной услуги. Перечень НПА в обязательном порядке должен быть размещен в РГУ. </a:t>
            </a:r>
          </a:p>
          <a:p>
            <a:pPr>
              <a:lnSpc>
                <a:spcPct val="100000"/>
              </a:lnSpc>
              <a:spcBef>
                <a:spcPct val="0"/>
              </a:spcBef>
            </a:pPr>
            <a:r>
              <a:rPr lang="ru-RU" altLang="ru-RU" sz="1100" dirty="0" smtClean="0"/>
              <a:t>Для размещения необходимо зайти в карточку услуги и в разделе «НПА» добавить все необходимые НПА. </a:t>
            </a:r>
          </a:p>
          <a:p>
            <a:pPr>
              <a:lnSpc>
                <a:spcPct val="100000"/>
              </a:lnSpc>
              <a:spcBef>
                <a:spcPct val="0"/>
              </a:spcBef>
            </a:pPr>
            <a:r>
              <a:rPr lang="ru-RU" altLang="ru-RU" sz="1100" dirty="0" smtClean="0"/>
              <a:t>Данный перечень должен быть актуальным и соответствовать НПА, размещенным на официальном сайте ИОГВ или ОМСУ в разделе «Государственные/Муниципальные услуги». То есть проверка в РГУ будет проводиться в соответствии с перечнем НПА, размещенным на официальном сайте ИОГВ или ОМСУ в разделе «Государственные/Муниципальные услуги».  </a:t>
            </a:r>
          </a:p>
          <a:p>
            <a:pPr>
              <a:lnSpc>
                <a:spcPct val="100000"/>
              </a:lnSpc>
              <a:spcBef>
                <a:spcPct val="0"/>
              </a:spcBef>
            </a:pPr>
            <a:r>
              <a:rPr lang="ru-RU" altLang="ru-RU" sz="1100" b="0" dirty="0" smtClean="0"/>
              <a:t>Редактировать</a:t>
            </a:r>
            <a:r>
              <a:rPr lang="ru-RU" altLang="ru-RU" sz="1100" b="0" baseline="0" dirty="0" smtClean="0"/>
              <a:t> НПА можно в самой услуге. Для этого необходимо справа от НПА нажать </a:t>
            </a:r>
            <a:r>
              <a:rPr lang="ru-RU" altLang="ru-RU" sz="1100" b="1" baseline="0" dirty="0" smtClean="0"/>
              <a:t>синюю загнутую стрелочку</a:t>
            </a:r>
            <a:r>
              <a:rPr lang="ru-RU" altLang="ru-RU" sz="1100" b="0" baseline="0" dirty="0" smtClean="0"/>
              <a:t>. После чего можно актуализировать карточку НПА и прикрепить актуальную версию НПА (в формате </a:t>
            </a:r>
            <a:r>
              <a:rPr lang="en-US" altLang="ru-RU" sz="1100" b="0" baseline="0" dirty="0" smtClean="0"/>
              <a:t>DOC</a:t>
            </a:r>
            <a:r>
              <a:rPr lang="ru-RU" altLang="ru-RU" sz="1100" b="0" baseline="0" dirty="0" smtClean="0"/>
              <a:t> или</a:t>
            </a:r>
            <a:r>
              <a:rPr lang="en-US" altLang="ru-RU" sz="1100" b="0" baseline="0" dirty="0" smtClean="0"/>
              <a:t> PDF</a:t>
            </a:r>
            <a:r>
              <a:rPr lang="ru-RU" altLang="ru-RU" sz="1100" b="0" baseline="0" dirty="0" smtClean="0"/>
              <a:t> (из правовой системы)). Если в карточке НПА в поле «Экспертиза документа» указано «Эталон», то необходимо снять «Эталон». Для снятия эталона необходимо по электронной почте направить </a:t>
            </a:r>
            <a:r>
              <a:rPr lang="ru-RU" altLang="ru-RU" sz="1100" b="1" baseline="0" dirty="0" smtClean="0"/>
              <a:t>номер идентификатор НПА </a:t>
            </a:r>
            <a:r>
              <a:rPr lang="ru-RU" altLang="ru-RU" sz="1100" b="0" baseline="0" dirty="0" smtClean="0"/>
              <a:t>в Министерство экономики и территориального развития Свердловской области (</a:t>
            </a:r>
            <a:r>
              <a:rPr lang="en-US" altLang="ru-RU" sz="1100" b="0" baseline="0" dirty="0" smtClean="0"/>
              <a:t>r.zhdankin@egov66.ru)</a:t>
            </a:r>
            <a:r>
              <a:rPr lang="ru-RU" altLang="ru-RU" sz="1100" b="0" baseline="0" dirty="0" smtClean="0"/>
              <a:t> или ГБУ СО «Оператор электронного правительства»</a:t>
            </a:r>
            <a:r>
              <a:rPr lang="en-US" altLang="ru-RU" sz="1100" b="0" baseline="0" dirty="0" smtClean="0"/>
              <a:t> (sd@egov66.ru)</a:t>
            </a:r>
            <a:r>
              <a:rPr lang="ru-RU" altLang="ru-RU" sz="1100" b="0" baseline="0" dirty="0" smtClean="0"/>
              <a:t>. После актуализации вложения опять направить </a:t>
            </a:r>
            <a:r>
              <a:rPr lang="ru-RU" altLang="ru-RU" sz="1100" b="1" baseline="0" dirty="0" smtClean="0"/>
              <a:t>номер идентификатор НПА. </a:t>
            </a:r>
            <a:endParaRPr lang="ru-RU" altLang="ru-RU" sz="1100" b="0" baseline="0" dirty="0" smtClean="0"/>
          </a:p>
          <a:p>
            <a:pPr>
              <a:lnSpc>
                <a:spcPct val="100000"/>
              </a:lnSpc>
              <a:spcBef>
                <a:spcPct val="0"/>
              </a:spcBef>
            </a:pPr>
            <a:r>
              <a:rPr lang="ru-RU" altLang="ru-RU" sz="1100" dirty="0" smtClean="0"/>
              <a:t>Если требуется добавить НПА, то создавать сразу НПА не нужно. Сначала необходимо проверить есть ли такой НПА-эталон в базе или нет. </a:t>
            </a:r>
          </a:p>
          <a:p>
            <a:pPr>
              <a:lnSpc>
                <a:spcPct val="100000"/>
              </a:lnSpc>
              <a:spcBef>
                <a:spcPct val="0"/>
              </a:spcBef>
            </a:pPr>
            <a:r>
              <a:rPr lang="ru-RU" altLang="ru-RU" sz="1100" dirty="0" smtClean="0"/>
              <a:t>Нажать кнопку </a:t>
            </a:r>
            <a:r>
              <a:rPr lang="ru-RU" altLang="ru-RU" sz="1100" b="1" dirty="0" smtClean="0"/>
              <a:t>«Добавить еще»</a:t>
            </a:r>
            <a:r>
              <a:rPr lang="ru-RU" altLang="ru-RU" sz="1100" b="0" dirty="0" smtClean="0"/>
              <a:t>. В </a:t>
            </a:r>
            <a:r>
              <a:rPr lang="ru-RU" altLang="ru-RU" sz="1100" dirty="0" smtClean="0"/>
              <a:t>первую очередь необходимо выбирать НПА-эталоны с </a:t>
            </a:r>
            <a:r>
              <a:rPr lang="ru-RU" altLang="ru-RU" sz="1100" b="1" dirty="0" smtClean="0"/>
              <a:t>буквой «Э»</a:t>
            </a:r>
            <a:r>
              <a:rPr lang="ru-RU" altLang="ru-RU" sz="1100" dirty="0" smtClean="0"/>
              <a:t> слева от наименования НПА. Данные НПА проверены и актуальны. Если нет с </a:t>
            </a:r>
            <a:r>
              <a:rPr lang="ru-RU" altLang="ru-RU" sz="1100" b="1" dirty="0" smtClean="0"/>
              <a:t>буквой «Э»</a:t>
            </a:r>
            <a:r>
              <a:rPr lang="ru-RU" altLang="ru-RU" sz="1100" dirty="0" smtClean="0"/>
              <a:t>, то добавить НПА с более поздней датой изменения.</a:t>
            </a:r>
            <a:r>
              <a:rPr lang="ru-RU" altLang="ru-RU" sz="1100" b="0" baseline="0" dirty="0" smtClean="0"/>
              <a:t> После актуализации вложения направить </a:t>
            </a:r>
            <a:r>
              <a:rPr lang="ru-RU" altLang="ru-RU" sz="1100" b="1" baseline="0" dirty="0" smtClean="0"/>
              <a:t>номер идентификатор НПА </a:t>
            </a:r>
            <a:r>
              <a:rPr lang="ru-RU" altLang="ru-RU" sz="1100" b="0" baseline="0" dirty="0" smtClean="0"/>
              <a:t>для перевода НПА в НПА-эталон.</a:t>
            </a:r>
            <a:endParaRPr lang="ru-RU" altLang="ru-RU" sz="1100" b="0" dirty="0" smtClean="0"/>
          </a:p>
          <a:p>
            <a:pPr>
              <a:lnSpc>
                <a:spcPct val="100000"/>
              </a:lnSpc>
              <a:spcBef>
                <a:spcPct val="0"/>
              </a:spcBef>
            </a:pPr>
            <a:r>
              <a:rPr lang="ru-RU" altLang="ru-RU" sz="1100" dirty="0" smtClean="0"/>
              <a:t>Если вообще нет НПА, то его необходимо создать. </a:t>
            </a:r>
          </a:p>
          <a:p>
            <a:pPr>
              <a:lnSpc>
                <a:spcPct val="100000"/>
              </a:lnSpc>
              <a:spcBef>
                <a:spcPct val="0"/>
              </a:spcBef>
            </a:pPr>
            <a:r>
              <a:rPr lang="ru-RU" altLang="ru-RU" sz="1100" dirty="0" smtClean="0"/>
              <a:t>Также можно добавить НПА из другой уже </a:t>
            </a:r>
            <a:r>
              <a:rPr lang="ru-RU" altLang="ru-RU" sz="1100" dirty="0" err="1" smtClean="0"/>
              <a:t>переопубликованной</a:t>
            </a:r>
            <a:r>
              <a:rPr lang="ru-RU" altLang="ru-RU" sz="1100" dirty="0" smtClean="0"/>
              <a:t> услуги в 2020 году. Для этого нажать </a:t>
            </a:r>
            <a:r>
              <a:rPr lang="ru-RU" altLang="ru-RU" sz="1100" b="1" dirty="0" smtClean="0"/>
              <a:t>кнопку «Выбрать из других услуг»</a:t>
            </a:r>
            <a:r>
              <a:rPr lang="ru-RU" altLang="ru-RU" sz="1100" dirty="0" smtClean="0"/>
              <a:t>.</a:t>
            </a:r>
          </a:p>
          <a:p>
            <a:pPr>
              <a:lnSpc>
                <a:spcPct val="100000"/>
              </a:lnSpc>
              <a:spcBef>
                <a:spcPct val="0"/>
              </a:spcBef>
            </a:pPr>
            <a:r>
              <a:rPr lang="ru-RU" altLang="ru-RU" sz="1100" b="1" dirty="0" smtClean="0"/>
              <a:t>Создавать отдельно внесения изменений в НПА запрещено. Необходимо в созданном НПА актуализировать вложение.</a:t>
            </a:r>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12</a:t>
            </a:fld>
            <a:endParaRPr lang="ru-RU"/>
          </a:p>
        </p:txBody>
      </p:sp>
    </p:spTree>
    <p:extLst>
      <p:ext uri="{BB962C8B-B14F-4D97-AF65-F5344CB8AC3E}">
        <p14:creationId xmlns:p14="http://schemas.microsoft.com/office/powerpoint/2010/main" val="37157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dirty="0" smtClean="0"/>
              <a:t>Раздел «Перечень документов».</a:t>
            </a:r>
          </a:p>
          <a:p>
            <a:pPr>
              <a:spcBef>
                <a:spcPts val="0"/>
              </a:spcBef>
            </a:pPr>
            <a:r>
              <a:rPr lang="ru-RU" sz="1100" b="1" dirty="0" smtClean="0"/>
              <a:t>1. Входящие документы.</a:t>
            </a:r>
          </a:p>
          <a:p>
            <a:pPr>
              <a:spcBef>
                <a:spcPts val="0"/>
              </a:spcBef>
            </a:pPr>
            <a:r>
              <a:rPr lang="ru-RU" sz="1100" dirty="0" smtClean="0"/>
              <a:t>В</a:t>
            </a:r>
            <a:r>
              <a:rPr lang="ru-RU" sz="1100" baseline="0" dirty="0" smtClean="0"/>
              <a:t> данном блоке необходимо размещать все документы, которые должен предоставить заявитель, в том числе документы, которые заявитель может сам предоставить или орган может запросить по </a:t>
            </a:r>
            <a:r>
              <a:rPr lang="ru-RU" sz="1100" baseline="0" dirty="0" err="1" smtClean="0"/>
              <a:t>межведу</a:t>
            </a:r>
            <a:r>
              <a:rPr lang="ru-RU" sz="1100" baseline="0" dirty="0" smtClean="0"/>
              <a:t>.</a:t>
            </a:r>
          </a:p>
          <a:p>
            <a:pPr>
              <a:spcBef>
                <a:spcPts val="0"/>
              </a:spcBef>
            </a:pPr>
            <a:r>
              <a:rPr lang="ru-RU" sz="1100" baseline="0" dirty="0" smtClean="0"/>
              <a:t>Если документ отмечен </a:t>
            </a:r>
            <a:r>
              <a:rPr lang="ru-RU" sz="1100" b="1" baseline="0" dirty="0" smtClean="0"/>
              <a:t>красным</a:t>
            </a:r>
            <a:r>
              <a:rPr lang="ru-RU" sz="1100" baseline="0" dirty="0" smtClean="0"/>
              <a:t> восклицательным знаком </a:t>
            </a:r>
            <a:r>
              <a:rPr lang="ru-RU" sz="1100" b="1" baseline="0" dirty="0" smtClean="0"/>
              <a:t>«!»</a:t>
            </a:r>
            <a:r>
              <a:rPr lang="ru-RU" sz="1100" baseline="0" dirty="0" smtClean="0"/>
              <a:t>, то необходимо актуализировать документ (документы по </a:t>
            </a:r>
            <a:r>
              <a:rPr lang="ru-RU" sz="1100" baseline="0" dirty="0" err="1" smtClean="0"/>
              <a:t>межведу</a:t>
            </a:r>
            <a:r>
              <a:rPr lang="ru-RU" sz="1100" baseline="0" dirty="0" smtClean="0"/>
              <a:t> можно оставлять с восклицательным знаком </a:t>
            </a:r>
            <a:r>
              <a:rPr lang="ru-RU" sz="1100" b="1" baseline="0" dirty="0" smtClean="0"/>
              <a:t>«!»)</a:t>
            </a:r>
            <a:r>
              <a:rPr lang="ru-RU" sz="1100" baseline="0" dirty="0" smtClean="0"/>
              <a:t>. Для актуализации карточки документа необходимо справа от наименования документа нажать </a:t>
            </a:r>
            <a:r>
              <a:rPr lang="ru-RU" sz="1100" b="1" baseline="0" dirty="0" smtClean="0"/>
              <a:t>синюю стрелочку </a:t>
            </a:r>
            <a:r>
              <a:rPr lang="ru-RU" sz="1100" baseline="0" dirty="0" smtClean="0"/>
              <a:t>(карточка документа на следующем слайде). Если документ отмечен зеленой галочкой, то документ имеет статус «действующий» его можно не актуализировать.</a:t>
            </a:r>
          </a:p>
          <a:p>
            <a:pPr>
              <a:spcBef>
                <a:spcPts val="0"/>
              </a:spcBef>
            </a:pPr>
            <a:r>
              <a:rPr lang="ru-RU" sz="1100" baseline="0" dirty="0" smtClean="0"/>
              <a:t>Для добавления входящих документов необходимо нажать на кнопку </a:t>
            </a:r>
            <a:r>
              <a:rPr lang="ru-RU" sz="1100" b="1" baseline="0" dirty="0" smtClean="0"/>
              <a:t>«Выбрать еще»</a:t>
            </a:r>
            <a:r>
              <a:rPr lang="ru-RU" sz="1100" baseline="0" dirty="0" smtClean="0"/>
              <a:t> и в справочнике «Документы» найти необходимый документ. Для отображения сведений о входящем документе необходимо справа от наименования документа нажать на </a:t>
            </a:r>
            <a:r>
              <a:rPr lang="ru-RU" sz="1100" b="1" baseline="0" dirty="0" smtClean="0"/>
              <a:t>листок</a:t>
            </a:r>
            <a:r>
              <a:rPr lang="ru-RU" sz="1100" baseline="0" dirty="0" smtClean="0"/>
              <a:t> после </a:t>
            </a:r>
            <a:r>
              <a:rPr lang="ru-RU" sz="1100" b="1" baseline="0" dirty="0" smtClean="0"/>
              <a:t>синей стрелочки</a:t>
            </a:r>
            <a:r>
              <a:rPr lang="ru-RU" sz="1100" baseline="0" dirty="0" smtClean="0"/>
              <a:t>. Если в справочнике «Документы» нет требуемого документа, то необходимо выйти из услуги в основное меню и в разделе «Документы» создать необходимый документ.</a:t>
            </a:r>
          </a:p>
          <a:p>
            <a:pPr>
              <a:spcBef>
                <a:spcPts val="0"/>
              </a:spcBef>
            </a:pPr>
            <a:r>
              <a:rPr lang="ru-RU" sz="1100" kern="1200" dirty="0" smtClean="0">
                <a:solidFill>
                  <a:schemeClr val="tx1"/>
                </a:solidFill>
                <a:effectLst/>
                <a:latin typeface="+mn-lt"/>
                <a:ea typeface="+mn-ea"/>
                <a:cs typeface="+mn-cs"/>
              </a:rPr>
              <a:t>В </a:t>
            </a:r>
            <a:r>
              <a:rPr lang="ru-RU" sz="1100" baseline="0" dirty="0" smtClean="0"/>
              <a:t>блоке </a:t>
            </a:r>
            <a:r>
              <a:rPr lang="ru-RU" sz="1100" b="1" baseline="0" dirty="0" smtClean="0"/>
              <a:t>«Группы документов»</a:t>
            </a:r>
            <a:r>
              <a:rPr lang="en-US" sz="1100" b="1" baseline="0" dirty="0" smtClean="0"/>
              <a:t> </a:t>
            </a:r>
            <a:r>
              <a:rPr lang="ru-RU" sz="1100" b="1" baseline="0" dirty="0" smtClean="0"/>
              <a:t>документы не размещать</a:t>
            </a:r>
            <a:r>
              <a:rPr lang="ru-RU" sz="1100" baseline="0" dirty="0" smtClean="0"/>
              <a:t>.</a:t>
            </a:r>
          </a:p>
          <a:p>
            <a:pPr>
              <a:spcBef>
                <a:spcPts val="0"/>
              </a:spcBef>
            </a:pPr>
            <a:r>
              <a:rPr lang="ru-RU" sz="1100" b="1" baseline="0" dirty="0" smtClean="0"/>
              <a:t>2. Исходящие документы.</a:t>
            </a:r>
          </a:p>
          <a:p>
            <a:pPr>
              <a:spcBef>
                <a:spcPts val="0"/>
              </a:spcBef>
            </a:pPr>
            <a:r>
              <a:rPr lang="ru-RU" sz="1100" dirty="0" smtClean="0"/>
              <a:t>В данном блоке необходимо размещать все, что является результатом услуги как положительный, так и отрицательный.</a:t>
            </a:r>
            <a:r>
              <a:rPr lang="ru-RU" sz="1100" baseline="0" dirty="0" smtClean="0"/>
              <a:t> Например, письмо, уведомление об отказе и т.д. </a:t>
            </a:r>
          </a:p>
          <a:p>
            <a:pPr>
              <a:spcBef>
                <a:spcPts val="0"/>
              </a:spcBef>
            </a:pPr>
            <a:r>
              <a:rPr lang="ru-RU" sz="1100" baseline="0" dirty="0" smtClean="0"/>
              <a:t>Актуализация исходящих документов осуществляется также, как в блоке </a:t>
            </a:r>
            <a:r>
              <a:rPr lang="ru-RU" sz="1100" b="1" baseline="0" dirty="0" smtClean="0"/>
              <a:t>«Входящие документы»</a:t>
            </a:r>
            <a:r>
              <a:rPr lang="ru-RU" sz="1100" baseline="0" dirty="0" smtClean="0"/>
              <a:t>.</a:t>
            </a:r>
          </a:p>
          <a:p>
            <a:pPr>
              <a:spcBef>
                <a:spcPts val="0"/>
              </a:spcBef>
            </a:pPr>
            <a:r>
              <a:rPr lang="ru-RU" sz="1100" b="1" baseline="0" dirty="0" smtClean="0"/>
              <a:t>3. Прочие документы.</a:t>
            </a:r>
          </a:p>
          <a:p>
            <a:pPr>
              <a:spcBef>
                <a:spcPts val="0"/>
              </a:spcBef>
            </a:pPr>
            <a:r>
              <a:rPr lang="ru-RU" sz="1100" baseline="0" dirty="0" smtClean="0"/>
              <a:t>В данном блоке необходимо размещать все документы, материалы, которые заявитель дополнительно захотел предоставить.</a:t>
            </a:r>
          </a:p>
          <a:p>
            <a:pPr>
              <a:spcBef>
                <a:spcPts val="0"/>
              </a:spcBef>
            </a:pPr>
            <a:r>
              <a:rPr lang="ru-RU" sz="1100" baseline="0" dirty="0" smtClean="0"/>
              <a:t>Актуализировать входящие документы лучше в общем меню в разделе </a:t>
            </a:r>
            <a:r>
              <a:rPr lang="ru-RU" sz="1100" b="1" baseline="0" dirty="0" smtClean="0"/>
              <a:t>«Документы»</a:t>
            </a:r>
            <a:r>
              <a:rPr lang="ru-RU" sz="1100" baseline="0" dirty="0" smtClean="0"/>
              <a:t>. Искать свои документы лучше по рабочему названию, которое Вы добавляете в карточке документа.</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13</a:t>
            </a:fld>
            <a:endParaRPr lang="ru-RU"/>
          </a:p>
        </p:txBody>
      </p:sp>
    </p:spTree>
    <p:extLst>
      <p:ext uri="{BB962C8B-B14F-4D97-AF65-F5344CB8AC3E}">
        <p14:creationId xmlns:p14="http://schemas.microsoft.com/office/powerpoint/2010/main" val="21445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dirty="0" smtClean="0"/>
              <a:t>Карточка документа в разделе «Перечень документов».</a:t>
            </a:r>
          </a:p>
          <a:p>
            <a:pPr>
              <a:spcBef>
                <a:spcPts val="0"/>
              </a:spcBef>
            </a:pPr>
            <a:r>
              <a:rPr lang="ru-RU" sz="1100" dirty="0" smtClean="0"/>
              <a:t>После</a:t>
            </a:r>
            <a:r>
              <a:rPr lang="ru-RU" sz="1100" baseline="0" dirty="0" smtClean="0"/>
              <a:t> нажатия </a:t>
            </a:r>
            <a:r>
              <a:rPr lang="ru-RU" sz="1100" b="1" baseline="0" dirty="0" smtClean="0"/>
              <a:t>синей стрелочки </a:t>
            </a:r>
            <a:r>
              <a:rPr lang="ru-RU" sz="1100" baseline="0" dirty="0" smtClean="0"/>
              <a:t>справа от наименования документа осуществляется переход в карточку документа. Для актуализации документа внизу экрана на синем поле нажать </a:t>
            </a:r>
            <a:r>
              <a:rPr lang="ru-RU" sz="1100" b="1" baseline="0" dirty="0" smtClean="0"/>
              <a:t>«Отправить на доработку». </a:t>
            </a:r>
            <a:r>
              <a:rPr lang="ru-RU" sz="1100" b="0" baseline="0" dirty="0" smtClean="0"/>
              <a:t>Если кнопки </a:t>
            </a:r>
            <a:r>
              <a:rPr lang="ru-RU" sz="1100" b="1" baseline="0" dirty="0" smtClean="0"/>
              <a:t>«Отправить на доработку» </a:t>
            </a:r>
            <a:r>
              <a:rPr lang="ru-RU" sz="1100" b="0" baseline="0" dirty="0" smtClean="0"/>
              <a:t>нет, то обратиться в ГБУ СО «Оператор электронного правительства»</a:t>
            </a:r>
            <a:r>
              <a:rPr lang="ru-RU" sz="1100" baseline="0" dirty="0" smtClean="0"/>
              <a:t>. Поля документа можно будет редактировать. После дополнения и заполнения всех полей нажать </a:t>
            </a:r>
            <a:r>
              <a:rPr lang="ru-RU" sz="1100" b="1" baseline="0" dirty="0" smtClean="0"/>
              <a:t>«Ввести в действие»</a:t>
            </a:r>
            <a:r>
              <a:rPr lang="ru-RU" sz="1100" baseline="0" dirty="0" smtClean="0"/>
              <a:t>. Карточка документа актуализируется далее перейти обратно в услугу. </a:t>
            </a:r>
            <a:r>
              <a:rPr lang="ru-RU" sz="1100" b="1" baseline="0" dirty="0" smtClean="0"/>
              <a:t>Важно. </a:t>
            </a:r>
            <a:r>
              <a:rPr lang="ru-RU" sz="1100" baseline="0" dirty="0" smtClean="0"/>
              <a:t>Только не нажимайте внизу экрана кнопку </a:t>
            </a:r>
            <a:r>
              <a:rPr lang="ru-RU" sz="1100" b="1" baseline="0" dirty="0" smtClean="0"/>
              <a:t>«Отправить в архив», </a:t>
            </a:r>
            <a:r>
              <a:rPr lang="ru-RU" sz="1100" b="0" baseline="0" dirty="0" smtClean="0"/>
              <a:t>т.к. документ обратно вернуть будет нельзя. Придется документ создавать заново. </a:t>
            </a:r>
          </a:p>
          <a:p>
            <a:pPr>
              <a:spcBef>
                <a:spcPts val="0"/>
              </a:spcBef>
            </a:pPr>
            <a:r>
              <a:rPr lang="ru-RU" sz="1100" baseline="0" dirty="0" smtClean="0"/>
              <a:t>1) Необходимо заполнить все поля отмеченные </a:t>
            </a:r>
            <a:r>
              <a:rPr lang="ru-RU" sz="1100" b="1" baseline="0" dirty="0" smtClean="0"/>
              <a:t>«*»</a:t>
            </a:r>
            <a:r>
              <a:rPr lang="ru-RU" sz="1100" baseline="0" dirty="0" smtClean="0"/>
              <a:t>.</a:t>
            </a:r>
          </a:p>
          <a:p>
            <a:pPr>
              <a:spcBef>
                <a:spcPts val="0"/>
              </a:spcBef>
            </a:pPr>
            <a:r>
              <a:rPr lang="ru-RU" sz="1100" baseline="0" dirty="0" smtClean="0"/>
              <a:t>2) Отметить к какому виду относится документ: 1) Документ личного хранения; 2) Предоставляется в рамках необходимой и обязательной услуги или 3) Другое (можно указать другой вид).</a:t>
            </a:r>
          </a:p>
          <a:p>
            <a:pPr>
              <a:spcBef>
                <a:spcPts val="0"/>
              </a:spcBef>
            </a:pPr>
            <a:r>
              <a:rPr lang="ru-RU" sz="1100" baseline="0" dirty="0" smtClean="0"/>
              <a:t>3) Поле </a:t>
            </a:r>
            <a:r>
              <a:rPr lang="ru-RU" sz="1100" b="1" baseline="0" dirty="0" smtClean="0"/>
              <a:t>«Предоставляется по МВ»</a:t>
            </a:r>
            <a:r>
              <a:rPr lang="ru-RU" sz="1100" baseline="0" dirty="0" smtClean="0"/>
              <a:t> будет активно, если в блоке </a:t>
            </a:r>
            <a:r>
              <a:rPr lang="ru-RU" sz="1100" b="1" baseline="0" dirty="0" smtClean="0"/>
              <a:t>«Класс документа»</a:t>
            </a:r>
            <a:r>
              <a:rPr lang="ru-RU" sz="1100" baseline="0" dirty="0" smtClean="0"/>
              <a:t> выбрать вариант отличный от «</a:t>
            </a:r>
            <a:r>
              <a:rPr lang="ru-RU" sz="1100" b="1" baseline="0" dirty="0" smtClean="0"/>
              <a:t>Обладатель информации отсутствует».</a:t>
            </a:r>
          </a:p>
          <a:p>
            <a:pPr>
              <a:spcBef>
                <a:spcPts val="0"/>
              </a:spcBef>
            </a:pPr>
            <a:r>
              <a:rPr lang="ru-RU" sz="1100" b="0" baseline="0" dirty="0" smtClean="0"/>
              <a:t>4) В блоке </a:t>
            </a:r>
            <a:r>
              <a:rPr lang="ru-RU" sz="1100" b="1" baseline="0" dirty="0" smtClean="0"/>
              <a:t>«Классификатор документов по источникам»</a:t>
            </a:r>
            <a:r>
              <a:rPr lang="ru-RU" sz="1100" b="0" baseline="0" dirty="0" smtClean="0"/>
              <a:t> в выпадающем перечне выбрать источник к которому он относится или возможно отнести.</a:t>
            </a:r>
          </a:p>
          <a:p>
            <a:pPr>
              <a:spcBef>
                <a:spcPts val="0"/>
              </a:spcBef>
            </a:pPr>
            <a:r>
              <a:rPr lang="ru-RU" sz="1100" baseline="0" dirty="0" smtClean="0"/>
              <a:t>5) В блоке </a:t>
            </a:r>
            <a:r>
              <a:rPr lang="ru-RU" sz="1100" b="1" baseline="0" dirty="0" smtClean="0"/>
              <a:t>«Класс документа»</a:t>
            </a:r>
            <a:r>
              <a:rPr lang="ru-RU" sz="1100" baseline="0" dirty="0" smtClean="0"/>
              <a:t> </a:t>
            </a:r>
            <a:r>
              <a:rPr lang="ru-RU" sz="1100" b="0" baseline="0" dirty="0" smtClean="0"/>
              <a:t>в выпадающем перечне выбрать один из трех вариантов. Если будет выбран вариант </a:t>
            </a:r>
            <a:r>
              <a:rPr lang="ru-RU" sz="1100" baseline="0" dirty="0" smtClean="0"/>
              <a:t>«</a:t>
            </a:r>
            <a:r>
              <a:rPr lang="ru-RU" sz="1100" b="1" baseline="0" dirty="0" smtClean="0"/>
              <a:t>С указанием единственного обладателя информации»</a:t>
            </a:r>
            <a:r>
              <a:rPr lang="ru-RU" sz="1100" b="0" baseline="0" dirty="0" smtClean="0"/>
              <a:t>, то необходимо отметить поле </a:t>
            </a:r>
            <a:r>
              <a:rPr lang="ru-RU" sz="1100" b="1" baseline="0" dirty="0" smtClean="0"/>
              <a:t>«Предоставляется по МВ»</a:t>
            </a:r>
            <a:r>
              <a:rPr lang="ru-RU" sz="1100" baseline="0" dirty="0" smtClean="0"/>
              <a:t> (</a:t>
            </a:r>
            <a:r>
              <a:rPr lang="ru-RU" sz="1100" b="0" baseline="0" dirty="0" smtClean="0"/>
              <a:t>если данный документ можно получить по </a:t>
            </a:r>
            <a:r>
              <a:rPr lang="ru-RU" sz="1100" b="0" baseline="0" dirty="0" err="1" smtClean="0"/>
              <a:t>межведу</a:t>
            </a:r>
            <a:r>
              <a:rPr lang="ru-RU" sz="1100" b="0" baseline="0" dirty="0" smtClean="0"/>
              <a:t>) и в блоке </a:t>
            </a:r>
            <a:r>
              <a:rPr lang="ru-RU" sz="1100" b="1" baseline="0" dirty="0" smtClean="0"/>
              <a:t>«Орган власти, в ведении которого находится документ» </a:t>
            </a:r>
            <a:r>
              <a:rPr lang="ru-RU" sz="1100" b="0" baseline="0" dirty="0" smtClean="0"/>
              <a:t>найти соответствующий орган власти.</a:t>
            </a:r>
          </a:p>
          <a:p>
            <a:pPr>
              <a:spcBef>
                <a:spcPts val="0"/>
              </a:spcBef>
            </a:pPr>
            <a:r>
              <a:rPr lang="ru-RU" sz="1100" b="1" baseline="0" dirty="0" smtClean="0"/>
              <a:t>а) Для нахождения соответствующего ФОИВ</a:t>
            </a:r>
            <a:r>
              <a:rPr lang="ru-RU" sz="1100" b="0" baseline="0" dirty="0" smtClean="0"/>
              <a:t>. В верхней части экрана вместо ИОГВ или ОМСУ выбрать «Российская Федерация» поставив </a:t>
            </a:r>
            <a:r>
              <a:rPr lang="ru-RU" sz="1100" b="1" baseline="0" dirty="0" smtClean="0"/>
              <a:t>слева галочку </a:t>
            </a:r>
            <a:r>
              <a:rPr lang="ru-RU" sz="1100" b="0" baseline="0" dirty="0" smtClean="0"/>
              <a:t>от слов «Российская Федерация». Далее зайти «Президент Российской Федерации» и если нужно, то далее зайти в «Правительство Российской Федерации». Найти требуемый ФОИВ в блоке </a:t>
            </a:r>
            <a:r>
              <a:rPr lang="ru-RU" sz="1100" b="1" baseline="0" dirty="0" smtClean="0"/>
              <a:t>«Орган власти, в ведении которого находится документ». </a:t>
            </a:r>
            <a:r>
              <a:rPr lang="ru-RU" sz="1100" b="0" baseline="0" dirty="0" smtClean="0"/>
              <a:t>В каждом федеральном министерстве могут находиться федеральные службы и агентства.  Например, чтобы найти Федеральное медико-биологическое агентство, необходимо отметить галочкой «Российская Федерация» выбрать Президент Российской Федерации / Правительство Российской Федерации / Министерство здравоохранения Российской Федерации.</a:t>
            </a:r>
          </a:p>
          <a:p>
            <a:pPr>
              <a:spcBef>
                <a:spcPts val="0"/>
              </a:spcBef>
            </a:pPr>
            <a:r>
              <a:rPr lang="ru-RU" sz="1100" b="1" baseline="0" dirty="0" smtClean="0"/>
              <a:t>б) Для нахождения соответствующего ИОГВ. </a:t>
            </a:r>
            <a:r>
              <a:rPr lang="ru-RU" sz="1100" b="0" baseline="0" dirty="0" smtClean="0"/>
              <a:t>В верхней части экрана вместо ИОГВ или ОМСУ выбрать «Свердловская область» поставив </a:t>
            </a:r>
            <a:r>
              <a:rPr lang="ru-RU" sz="1100" b="1" baseline="0" dirty="0" smtClean="0"/>
              <a:t>слева галочку </a:t>
            </a:r>
            <a:r>
              <a:rPr lang="ru-RU" sz="1100" b="0" baseline="0" dirty="0" smtClean="0"/>
              <a:t>от слов «Свердловская область». </a:t>
            </a:r>
          </a:p>
          <a:p>
            <a:pPr>
              <a:spcBef>
                <a:spcPts val="0"/>
              </a:spcBef>
            </a:pPr>
            <a:r>
              <a:rPr lang="ru-RU" sz="1100" b="0" baseline="0" dirty="0" smtClean="0"/>
              <a:t>6) Если документ получают в другом источнике, то можно указать это в поле </a:t>
            </a:r>
            <a:r>
              <a:rPr lang="ru-RU" sz="1100" b="1" baseline="0" dirty="0" smtClean="0"/>
              <a:t>«Источник документа (если не может быть указан поставщик или услуга)»</a:t>
            </a:r>
            <a:r>
              <a:rPr lang="ru-RU" sz="1100" b="0" baseline="0" dirty="0" smtClean="0"/>
              <a:t>.</a:t>
            </a:r>
          </a:p>
          <a:p>
            <a:pPr>
              <a:spcBef>
                <a:spcPts val="0"/>
              </a:spcBef>
            </a:pPr>
            <a:r>
              <a:rPr lang="ru-RU" sz="1100" b="0" baseline="0" dirty="0" smtClean="0"/>
              <a:t>7) В карточке должно быть заполнено одно из трех полей </a:t>
            </a:r>
            <a:r>
              <a:rPr lang="ru-RU" sz="1100" b="1" baseline="0" dirty="0" smtClean="0"/>
              <a:t>«Пример документа», «Шаблон документа» </a:t>
            </a:r>
            <a:r>
              <a:rPr lang="ru-RU" sz="1100" b="0" baseline="0" dirty="0" smtClean="0"/>
              <a:t>или</a:t>
            </a:r>
            <a:r>
              <a:rPr lang="ru-RU" sz="1100" b="1" baseline="0" dirty="0" smtClean="0"/>
              <a:t> «Комментарий». </a:t>
            </a:r>
            <a:r>
              <a:rPr lang="ru-RU" sz="1100" b="0" baseline="0" dirty="0" smtClean="0"/>
              <a:t>Если документ </a:t>
            </a:r>
            <a:r>
              <a:rPr lang="ru-RU" sz="1100" b="1" baseline="0" dirty="0" smtClean="0"/>
              <a:t>заявление</a:t>
            </a:r>
            <a:r>
              <a:rPr lang="ru-RU" sz="1100" b="0" baseline="0" dirty="0" smtClean="0"/>
              <a:t>, то должны быть в обязательном порядке заполнены два поля </a:t>
            </a:r>
            <a:r>
              <a:rPr lang="ru-RU" sz="1100" b="1" baseline="0" dirty="0" smtClean="0"/>
              <a:t>«Пример документа» и «Шаблон документа».</a:t>
            </a:r>
          </a:p>
          <a:p>
            <a:pPr>
              <a:spcBef>
                <a:spcPts val="0"/>
              </a:spcBef>
            </a:pPr>
            <a:r>
              <a:rPr lang="ru-RU" sz="1100" b="0" baseline="0" dirty="0" smtClean="0"/>
              <a:t>8) Указать способ получения документа </a:t>
            </a:r>
            <a:r>
              <a:rPr lang="ru-RU" sz="1100" b="1" baseline="0" dirty="0" smtClean="0"/>
              <a:t>электронный</a:t>
            </a:r>
            <a:r>
              <a:rPr lang="ru-RU" sz="1100" b="0" baseline="0" dirty="0" smtClean="0"/>
              <a:t> или </a:t>
            </a:r>
            <a:r>
              <a:rPr lang="ru-RU" sz="1100" b="1" baseline="0" dirty="0" smtClean="0"/>
              <a:t>бумажный</a:t>
            </a:r>
            <a:r>
              <a:rPr lang="ru-RU" sz="1100" b="0" baseline="0" dirty="0" smtClean="0"/>
              <a:t>. Может быть одновременно два способа.  </a:t>
            </a:r>
            <a:r>
              <a:rPr lang="ru-RU" sz="1100" baseline="0" dirty="0" smtClean="0"/>
              <a:t> </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14</a:t>
            </a:fld>
            <a:endParaRPr lang="ru-RU"/>
          </a:p>
        </p:txBody>
      </p:sp>
    </p:spTree>
    <p:extLst>
      <p:ext uri="{BB962C8B-B14F-4D97-AF65-F5344CB8AC3E}">
        <p14:creationId xmlns:p14="http://schemas.microsoft.com/office/powerpoint/2010/main" val="861617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dirty="0" smtClean="0"/>
              <a:t>Раздел «Критерии принятия решений».</a:t>
            </a:r>
          </a:p>
          <a:p>
            <a:pPr>
              <a:spcBef>
                <a:spcPts val="0"/>
              </a:spcBef>
            </a:pPr>
            <a:r>
              <a:rPr lang="ru-RU" sz="1100" b="0" dirty="0" smtClean="0"/>
              <a:t>Описание критерия, который учитывается при принятии решения. </a:t>
            </a:r>
            <a:r>
              <a:rPr lang="ru-RU" sz="1100" b="1" dirty="0" smtClean="0"/>
              <a:t>Критерии принятия решения</a:t>
            </a:r>
            <a:r>
              <a:rPr lang="ru-RU" sz="1100" b="0" dirty="0" smtClean="0"/>
              <a:t> - понятие более широкое, чем основания для отказа (приостановления). Основания для отказа (приостановления) тоже являются критериями принятия решения на определенных этапах предоставления услуги.</a:t>
            </a:r>
            <a:r>
              <a:rPr lang="ru-RU" sz="1100" b="1" dirty="0" smtClean="0"/>
              <a:t> </a:t>
            </a:r>
            <a:r>
              <a:rPr lang="ru-RU" sz="1100" b="0" dirty="0" smtClean="0"/>
              <a:t>Критерии принятия решений вытекают из </a:t>
            </a:r>
            <a:r>
              <a:rPr lang="ru-RU" sz="1100" dirty="0" smtClean="0"/>
              <a:t>раздела «III. Состав, последовательность, сроки выполнения административных процедур (действий), требования к порядку их выполнения, в том числе особенности выполнения административных процедур (действий) в электронной форме» адм. регламента.</a:t>
            </a:r>
          </a:p>
          <a:p>
            <a:pPr>
              <a:spcBef>
                <a:spcPts val="0"/>
              </a:spcBef>
            </a:pPr>
            <a:r>
              <a:rPr lang="ru-RU" sz="1100" i="1" dirty="0" smtClean="0"/>
              <a:t>Пример 1: </a:t>
            </a:r>
            <a:r>
              <a:rPr lang="ru-RU" sz="1100" dirty="0" smtClean="0"/>
              <a:t>Критерием принятия решения о формировании и направлении межведомственных запросов являются отсутствие документа, подтверждающего внесение платы, других сведений содержащихся у ФОИВ,</a:t>
            </a:r>
            <a:r>
              <a:rPr lang="ru-RU" sz="1100" baseline="0" dirty="0" smtClean="0"/>
              <a:t> ИОГВ и ОМСУ</a:t>
            </a:r>
            <a:r>
              <a:rPr lang="ru-RU" sz="1100" dirty="0" smtClean="0"/>
              <a:t>.</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dirty="0" smtClean="0"/>
              <a:t>Для добавления критерия</a:t>
            </a:r>
            <a:r>
              <a:rPr lang="ru-RU" sz="1100" baseline="0" dirty="0" smtClean="0"/>
              <a:t> необходимо нажать кнопку </a:t>
            </a:r>
            <a:r>
              <a:rPr lang="ru-RU" sz="1100" b="1" baseline="0" dirty="0" smtClean="0"/>
              <a:t>Добавить.</a:t>
            </a:r>
            <a:r>
              <a:rPr lang="ru-RU" sz="1100" baseline="0" dirty="0" smtClean="0"/>
              <a:t> Далее выбрать наименование критерия из выпадающего списка или ввести другое наименование критерия и нажать кнопку </a:t>
            </a:r>
            <a:r>
              <a:rPr lang="ru-RU" sz="1100" b="1" baseline="0" dirty="0" smtClean="0"/>
              <a:t>Добавить</a:t>
            </a:r>
            <a:r>
              <a:rPr lang="ru-RU" sz="1100" baseline="0" dirty="0" smtClean="0"/>
              <a:t>. К каждому критерию возможно дать краткое описание или комментарий. В тексте не должно быть </a:t>
            </a:r>
            <a:r>
              <a:rPr lang="ru-RU" sz="1100" b="1" baseline="0" dirty="0" smtClean="0"/>
              <a:t>гиперссылок</a:t>
            </a:r>
            <a:r>
              <a:rPr lang="ru-RU" sz="1100" baseline="0" dirty="0" smtClean="0"/>
              <a:t>. </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15</a:t>
            </a:fld>
            <a:endParaRPr lang="ru-RU"/>
          </a:p>
        </p:txBody>
      </p:sp>
    </p:spTree>
    <p:extLst>
      <p:ext uri="{BB962C8B-B14F-4D97-AF65-F5344CB8AC3E}">
        <p14:creationId xmlns:p14="http://schemas.microsoft.com/office/powerpoint/2010/main" val="54644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nSpc>
                <a:spcPct val="100000"/>
              </a:lnSpc>
              <a:spcBef>
                <a:spcPts val="0"/>
              </a:spcBef>
            </a:pPr>
            <a:r>
              <a:rPr lang="ru-RU" sz="1100" b="1" dirty="0" smtClean="0"/>
              <a:t>Раздел «Административные процедуры».</a:t>
            </a:r>
          </a:p>
          <a:p>
            <a:pPr marL="0" indent="0">
              <a:lnSpc>
                <a:spcPct val="100000"/>
              </a:lnSpc>
              <a:spcBef>
                <a:spcPts val="0"/>
              </a:spcBef>
            </a:pPr>
            <a:r>
              <a:rPr lang="ru-RU" sz="1100" b="0" dirty="0" smtClean="0"/>
              <a:t>Административные процедуры вытекают из </a:t>
            </a:r>
            <a:r>
              <a:rPr lang="ru-RU" sz="1100" dirty="0" smtClean="0"/>
              <a:t>раздела «III. Состав, последовательность, сроки выполнения административных процедур (действий), требования к порядку их выполнения, в том числе особенности выполнения административных процедур (действий) в электронной форме» адм. регламента. Все административные процедуры, которые указаны в данном разделе адм. регламента, должны быть перенесены в РГУ.</a:t>
            </a:r>
          </a:p>
          <a:p>
            <a:pPr marL="0" indent="0">
              <a:lnSpc>
                <a:spcPct val="100000"/>
              </a:lnSpc>
              <a:spcBef>
                <a:spcPts val="0"/>
              </a:spcBef>
            </a:pPr>
            <a:r>
              <a:rPr lang="ru-RU" sz="1100" dirty="0" smtClean="0"/>
              <a:t>Для добавления административной процедуры</a:t>
            </a:r>
            <a:r>
              <a:rPr lang="ru-RU" sz="1100" baseline="0" dirty="0" smtClean="0"/>
              <a:t> необходимо нажать кнопку </a:t>
            </a:r>
            <a:r>
              <a:rPr lang="ru-RU" sz="1100" b="1" baseline="0" dirty="0" smtClean="0"/>
              <a:t>Добавить.</a:t>
            </a:r>
            <a:r>
              <a:rPr lang="ru-RU" sz="1100" baseline="0" dirty="0" smtClean="0"/>
              <a:t> Далее выбрать наименование </a:t>
            </a:r>
            <a:r>
              <a:rPr lang="ru-RU" sz="1100" dirty="0" smtClean="0"/>
              <a:t>административной процедуры</a:t>
            </a:r>
            <a:r>
              <a:rPr lang="ru-RU" sz="1100" baseline="0" dirty="0" smtClean="0"/>
              <a:t> из выпадающего списка или ввести другое наименование </a:t>
            </a:r>
            <a:r>
              <a:rPr lang="ru-RU" sz="1100" dirty="0" smtClean="0"/>
              <a:t>административной процедуры</a:t>
            </a:r>
            <a:r>
              <a:rPr lang="ru-RU" sz="1100" baseline="0" dirty="0" smtClean="0"/>
              <a:t> и нажать кнопку </a:t>
            </a:r>
            <a:r>
              <a:rPr lang="ru-RU" sz="1100" b="1" baseline="0" dirty="0" smtClean="0"/>
              <a:t>Добавить</a:t>
            </a:r>
            <a:r>
              <a:rPr lang="ru-RU" sz="1100" baseline="0" dirty="0" smtClean="0"/>
              <a:t>. </a:t>
            </a:r>
            <a:r>
              <a:rPr lang="ru-RU" sz="1100" kern="1200" dirty="0" smtClean="0">
                <a:solidFill>
                  <a:schemeClr val="tx1"/>
                </a:solidFill>
                <a:effectLst/>
                <a:latin typeface="+mn-lt"/>
                <a:ea typeface="+mn-ea"/>
                <a:cs typeface="+mn-cs"/>
              </a:rPr>
              <a:t>Введите </a:t>
            </a:r>
            <a:r>
              <a:rPr lang="ru-RU" sz="1100" b="1" kern="1200" dirty="0" smtClean="0">
                <a:solidFill>
                  <a:schemeClr val="tx1"/>
                </a:solidFill>
                <a:effectLst/>
                <a:latin typeface="+mn-lt"/>
                <a:ea typeface="+mn-ea"/>
                <a:cs typeface="+mn-cs"/>
              </a:rPr>
              <a:t>наименование административной процедуры в соответствии с адм. регламентом</a:t>
            </a:r>
            <a:r>
              <a:rPr lang="ru-RU" sz="1100" kern="1200" dirty="0" smtClean="0">
                <a:solidFill>
                  <a:schemeClr val="tx1"/>
                </a:solidFill>
                <a:effectLst/>
                <a:latin typeface="+mn-lt"/>
                <a:ea typeface="+mn-ea"/>
                <a:cs typeface="+mn-cs"/>
              </a:rPr>
              <a:t>. Заполнить все поля об административной процедуре. </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kern="1200" dirty="0" smtClean="0">
                <a:solidFill>
                  <a:schemeClr val="tx1"/>
                </a:solidFill>
                <a:effectLst/>
                <a:latin typeface="+mn-lt"/>
                <a:ea typeface="+mn-ea"/>
                <a:cs typeface="+mn-cs"/>
              </a:rPr>
              <a:t>В блоке </a:t>
            </a:r>
            <a:r>
              <a:rPr lang="ru-RU" sz="1100" b="1" kern="1200" dirty="0" smtClean="0">
                <a:solidFill>
                  <a:schemeClr val="tx1"/>
                </a:solidFill>
                <a:effectLst/>
                <a:latin typeface="+mn-lt"/>
                <a:ea typeface="+mn-ea"/>
                <a:cs typeface="+mn-cs"/>
              </a:rPr>
              <a:t>«Выбрать</a:t>
            </a:r>
            <a:r>
              <a:rPr lang="ru-RU" sz="1100" b="1" kern="1200" baseline="0" dirty="0" smtClean="0">
                <a:solidFill>
                  <a:schemeClr val="tx1"/>
                </a:solidFill>
                <a:effectLst/>
                <a:latin typeface="+mn-lt"/>
                <a:ea typeface="+mn-ea"/>
                <a:cs typeface="+mn-cs"/>
              </a:rPr>
              <a:t> к</a:t>
            </a:r>
            <a:r>
              <a:rPr lang="ru-RU" sz="1100" b="1" kern="1200" dirty="0" smtClean="0">
                <a:solidFill>
                  <a:schemeClr val="tx1"/>
                </a:solidFill>
                <a:effectLst/>
                <a:latin typeface="+mn-lt"/>
                <a:ea typeface="+mn-ea"/>
                <a:cs typeface="+mn-cs"/>
              </a:rPr>
              <a:t>ритерии принятия решения» </a:t>
            </a:r>
            <a:r>
              <a:rPr lang="ru-RU" sz="1100" kern="1200" dirty="0" smtClean="0">
                <a:solidFill>
                  <a:schemeClr val="tx1"/>
                </a:solidFill>
                <a:effectLst/>
                <a:latin typeface="+mn-lt"/>
                <a:ea typeface="+mn-ea"/>
                <a:cs typeface="+mn-cs"/>
              </a:rPr>
              <a:t>для административной процедуры нажмите кнопку </a:t>
            </a:r>
            <a:r>
              <a:rPr lang="ru-RU" sz="1100" b="1" kern="1200" dirty="0" smtClean="0">
                <a:solidFill>
                  <a:schemeClr val="tx1"/>
                </a:solidFill>
                <a:effectLst/>
                <a:latin typeface="+mn-lt"/>
                <a:ea typeface="+mn-ea"/>
                <a:cs typeface="+mn-cs"/>
              </a:rPr>
              <a:t>Добавить</a:t>
            </a:r>
            <a:r>
              <a:rPr lang="ru-RU" sz="1100" kern="1200" dirty="0" smtClean="0">
                <a:solidFill>
                  <a:schemeClr val="tx1"/>
                </a:solidFill>
                <a:effectLst/>
                <a:latin typeface="+mn-lt"/>
                <a:ea typeface="+mn-ea"/>
                <a:cs typeface="+mn-cs"/>
              </a:rPr>
              <a:t> для выбора критериев. Отобразятся критерии, которые были ведены в </a:t>
            </a:r>
            <a:r>
              <a:rPr lang="ru-RU" sz="1100" b="1" dirty="0" smtClean="0"/>
              <a:t>разделе «Критерии принятия решений». </a:t>
            </a:r>
            <a:r>
              <a:rPr lang="ru-RU" sz="1100" kern="1200" dirty="0" smtClean="0">
                <a:solidFill>
                  <a:schemeClr val="tx1"/>
                </a:solidFill>
                <a:effectLst/>
                <a:latin typeface="+mn-lt"/>
                <a:ea typeface="+mn-ea"/>
                <a:cs typeface="+mn-cs"/>
              </a:rPr>
              <a:t>Выберите критерии из общего списка критериев услуги, на основании которых принимаются решения по данной административной процедуре.</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0" kern="1200" dirty="0" smtClean="0">
                <a:solidFill>
                  <a:schemeClr val="tx1"/>
                </a:solidFill>
                <a:effectLst/>
                <a:latin typeface="+mn-lt"/>
                <a:ea typeface="+mn-ea"/>
                <a:cs typeface="+mn-cs"/>
              </a:rPr>
              <a:t>Также в блоке </a:t>
            </a:r>
            <a:r>
              <a:rPr lang="ru-RU" sz="1100" b="1" kern="1200" dirty="0" smtClean="0">
                <a:solidFill>
                  <a:schemeClr val="tx1"/>
                </a:solidFill>
                <a:effectLst/>
                <a:latin typeface="+mn-lt"/>
                <a:ea typeface="+mn-ea"/>
                <a:cs typeface="+mn-cs"/>
              </a:rPr>
              <a:t>«Добавить административные действия» </a:t>
            </a:r>
            <a:r>
              <a:rPr lang="ru-RU" sz="1100" b="0" kern="1200" dirty="0" smtClean="0">
                <a:solidFill>
                  <a:schemeClr val="tx1"/>
                </a:solidFill>
                <a:effectLst/>
                <a:latin typeface="+mn-lt"/>
                <a:ea typeface="+mn-ea"/>
                <a:cs typeface="+mn-cs"/>
              </a:rPr>
              <a:t>можно добавить конкретные административные действия.</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aseline="0" dirty="0" smtClean="0"/>
              <a:t>В тексте не должно быть </a:t>
            </a:r>
            <a:r>
              <a:rPr lang="ru-RU" sz="1100" b="1" baseline="0" dirty="0" smtClean="0"/>
              <a:t>гиперссылок</a:t>
            </a:r>
            <a:r>
              <a:rPr lang="ru-RU" sz="1100" baseline="0" dirty="0" smtClean="0"/>
              <a:t>. </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0" baseline="0" dirty="0" smtClean="0"/>
              <a:t>Административные процедуры осуществляемые </a:t>
            </a:r>
            <a:r>
              <a:rPr lang="ru-RU" sz="1100" b="1" baseline="0" dirty="0" smtClean="0"/>
              <a:t>через МФЦ или на ЕПГУ </a:t>
            </a:r>
            <a:r>
              <a:rPr lang="ru-RU" sz="1100" b="0" baseline="0" dirty="0" smtClean="0"/>
              <a:t>необходимо добавить одной процедурой. Н-р, Порядок предоставления государственной (муниципальной) услуги через МФЦ.</a:t>
            </a:r>
            <a:endParaRPr lang="ru-RU" sz="1100" b="0" dirty="0" smtClean="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16</a:t>
            </a:fld>
            <a:endParaRPr lang="ru-RU"/>
          </a:p>
        </p:txBody>
      </p:sp>
    </p:spTree>
    <p:extLst>
      <p:ext uri="{BB962C8B-B14F-4D97-AF65-F5344CB8AC3E}">
        <p14:creationId xmlns:p14="http://schemas.microsoft.com/office/powerpoint/2010/main" val="396601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sz="1100" b="1" kern="1200" dirty="0" smtClean="0">
                <a:solidFill>
                  <a:schemeClr val="tx1"/>
                </a:solidFill>
                <a:effectLst/>
                <a:latin typeface="+mn-lt"/>
                <a:ea typeface="+mn-ea"/>
                <a:cs typeface="+mn-cs"/>
              </a:rPr>
              <a:t>Раздел «Варианты предоставления».</a:t>
            </a:r>
          </a:p>
          <a:p>
            <a:pPr>
              <a:spcBef>
                <a:spcPts val="0"/>
              </a:spcBef>
            </a:pPr>
            <a:r>
              <a:rPr lang="ru-RU" sz="1100" kern="1200" dirty="0" smtClean="0">
                <a:solidFill>
                  <a:schemeClr val="tx1"/>
                </a:solidFill>
                <a:effectLst/>
                <a:latin typeface="+mn-lt"/>
                <a:ea typeface="+mn-ea"/>
                <a:cs typeface="+mn-cs"/>
              </a:rPr>
              <a:t>Критериями выделения вариантов предоставления услуги могут быть: </a:t>
            </a:r>
            <a:r>
              <a:rPr lang="ru-RU" altLang="ru-RU" sz="1100" dirty="0" smtClean="0"/>
              <a:t>1) разные образцы заявлений; 2) разный комплект документов; 3) разный размер госпошлины. </a:t>
            </a:r>
          </a:p>
          <a:p>
            <a:pPr>
              <a:spcBef>
                <a:spcPts val="0"/>
              </a:spcBef>
            </a:pPr>
            <a:r>
              <a:rPr lang="ru-RU" altLang="ru-RU" sz="1100" dirty="0" smtClean="0"/>
              <a:t>При «вычленении» процедур из регламента следует учитывать следующие нюансы:</a:t>
            </a:r>
          </a:p>
          <a:p>
            <a:pPr>
              <a:spcBef>
                <a:spcPts val="0"/>
              </a:spcBef>
            </a:pPr>
            <a:r>
              <a:rPr lang="ru-RU" altLang="ru-RU" sz="1100" dirty="0" smtClean="0"/>
              <a:t>1. Одно обращение </a:t>
            </a:r>
            <a:r>
              <a:rPr lang="ru-RU" altLang="ru-RU" sz="1100" i="1" dirty="0" smtClean="0"/>
              <a:t>Заявителя</a:t>
            </a:r>
            <a:r>
              <a:rPr lang="ru-RU" altLang="ru-RU" sz="1100" dirty="0" smtClean="0"/>
              <a:t> - Одна процедура. </a:t>
            </a:r>
          </a:p>
          <a:p>
            <a:pPr>
              <a:spcBef>
                <a:spcPts val="0"/>
              </a:spcBef>
            </a:pPr>
            <a:r>
              <a:rPr lang="ru-RU" altLang="ru-RU" sz="1100" dirty="0" smtClean="0"/>
              <a:t>2. Для получения схожего результата разным категориям </a:t>
            </a:r>
            <a:r>
              <a:rPr lang="ru-RU" altLang="ru-RU" sz="1100" i="1" dirty="0" smtClean="0"/>
              <a:t>Заявителей</a:t>
            </a:r>
            <a:r>
              <a:rPr lang="ru-RU" altLang="ru-RU" sz="1100" dirty="0" smtClean="0"/>
              <a:t> необходимо предоставить разный комплект документов, либо заполнить разные формы заявления, либо оплатить разную сумму за услугу. В этом случае для каждой группы категорий получателей с отличными от других условиями получения результата создается своя процедура (</a:t>
            </a:r>
            <a:r>
              <a:rPr lang="ru-RU" altLang="ru-RU" sz="1100" i="1" dirty="0" smtClean="0"/>
              <a:t>Например, при предоставлении услуги разная государственная пошлина и разный комплект документов</a:t>
            </a:r>
            <a:r>
              <a:rPr lang="ru-RU" altLang="ru-RU" sz="1100" dirty="0" smtClean="0"/>
              <a:t>).</a:t>
            </a:r>
          </a:p>
          <a:p>
            <a:pPr>
              <a:spcBef>
                <a:spcPts val="0"/>
              </a:spcBef>
            </a:pPr>
            <a:r>
              <a:rPr lang="ru-RU" sz="1100" dirty="0" smtClean="0"/>
              <a:t>Если</a:t>
            </a:r>
            <a:r>
              <a:rPr lang="ru-RU" sz="1100" baseline="0" dirty="0" smtClean="0"/>
              <a:t> при нажатии на один из вариантов предоставления справа не отображается блоки как показано на слайде, то необходимо справой стороны экрана на сером фоне нажать знак </a:t>
            </a:r>
            <a:r>
              <a:rPr lang="ru-RU" sz="1100" b="1" baseline="0" dirty="0" smtClean="0"/>
              <a:t>«. </a:t>
            </a:r>
            <a:r>
              <a:rPr lang="ru-RU" sz="1100" b="0" baseline="0" dirty="0" smtClean="0"/>
              <a:t>Все боки заполняются аналогично РГУ 4.0. </a:t>
            </a:r>
          </a:p>
          <a:p>
            <a:pPr>
              <a:spcBef>
                <a:spcPts val="0"/>
              </a:spcBef>
            </a:pPr>
            <a:r>
              <a:rPr lang="ru-RU" sz="1100" b="1" baseline="0" dirty="0" smtClean="0"/>
              <a:t>ВАЖНО</a:t>
            </a:r>
            <a:r>
              <a:rPr lang="ru-RU" sz="1100" b="0" baseline="0" dirty="0" smtClean="0"/>
              <a:t>. В каждом варианте предоставления должен быть заполнен </a:t>
            </a:r>
            <a:r>
              <a:rPr lang="ru-RU" sz="1100" b="1" baseline="0" dirty="0" smtClean="0"/>
              <a:t>блок «Входящие документы</a:t>
            </a:r>
            <a:r>
              <a:rPr lang="ru-RU" sz="1100" b="0" baseline="0" dirty="0" smtClean="0"/>
              <a:t>» из </a:t>
            </a:r>
            <a:r>
              <a:rPr lang="ru-RU" sz="1100" b="1" baseline="0" dirty="0" smtClean="0"/>
              <a:t>блока «Входящие документы» раздела «Перечень документов»</a:t>
            </a:r>
            <a:r>
              <a:rPr lang="ru-RU" sz="1100" b="0" baseline="0" dirty="0" smtClean="0"/>
              <a:t> и </a:t>
            </a:r>
            <a:r>
              <a:rPr lang="ru-RU" sz="1100" b="1" baseline="0" dirty="0" smtClean="0"/>
              <a:t>блоки «Сценарий завершения»</a:t>
            </a:r>
            <a:r>
              <a:rPr lang="ru-RU" sz="1100" b="0" baseline="0" dirty="0" smtClean="0"/>
              <a:t> (положительный и отрицательный), которые соответствуют результатам предоставления услуги. В каждом сценарии должен быть исходящий документ из </a:t>
            </a:r>
            <a:r>
              <a:rPr lang="ru-RU" sz="1100" b="1" baseline="0" dirty="0" smtClean="0"/>
              <a:t>блока «Исходящие документы» раздела «Перечень документов»</a:t>
            </a:r>
            <a:r>
              <a:rPr lang="ru-RU" sz="1100" b="0" baseline="0" dirty="0" smtClean="0"/>
              <a:t>.  </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aseline="0" dirty="0" smtClean="0"/>
              <a:t>В тексте не должно быть </a:t>
            </a:r>
            <a:r>
              <a:rPr lang="ru-RU" sz="1100" b="1" baseline="0" dirty="0" smtClean="0"/>
              <a:t>гиперссылок</a:t>
            </a:r>
            <a:r>
              <a:rPr lang="ru-RU" sz="1100" baseline="0" dirty="0" smtClean="0"/>
              <a:t>. </a:t>
            </a:r>
            <a:endParaRPr lang="ru-RU" sz="1100" b="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17</a:t>
            </a:fld>
            <a:endParaRPr lang="ru-RU"/>
          </a:p>
        </p:txBody>
      </p:sp>
    </p:spTree>
    <p:extLst>
      <p:ext uri="{BB962C8B-B14F-4D97-AF65-F5344CB8AC3E}">
        <p14:creationId xmlns:p14="http://schemas.microsoft.com/office/powerpoint/2010/main" val="206296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b="1" kern="1200" dirty="0" smtClean="0">
                <a:solidFill>
                  <a:schemeClr val="tx1"/>
                </a:solidFill>
                <a:effectLst/>
                <a:latin typeface="+mn-lt"/>
                <a:ea typeface="+mn-ea"/>
                <a:cs typeface="+mn-cs"/>
              </a:rPr>
              <a:t>Раздел «Форма контроля».</a:t>
            </a:r>
          </a:p>
          <a:p>
            <a:pPr marL="0" marR="0" lvl="0" indent="0" algn="l" defTabSz="914400" rtl="0" eaLnBrk="1" fontAlgn="base" latinLnBrk="0" hangingPunct="1">
              <a:lnSpc>
                <a:spcPct val="100000"/>
              </a:lnSpc>
              <a:spcBef>
                <a:spcPct val="30000"/>
              </a:spcBef>
              <a:spcAft>
                <a:spcPct val="0"/>
              </a:spcAft>
              <a:buClrTx/>
              <a:buSzTx/>
              <a:buFontTx/>
              <a:buNone/>
              <a:tabLst/>
              <a:defRPr/>
            </a:pPr>
            <a:r>
              <a:rPr lang="ru-RU" sz="1100" kern="1200" dirty="0" smtClean="0">
                <a:solidFill>
                  <a:schemeClr val="tx1"/>
                </a:solidFill>
                <a:effectLst/>
                <a:latin typeface="+mn-lt"/>
                <a:ea typeface="+mn-ea"/>
                <a:cs typeface="+mn-cs"/>
              </a:rPr>
              <a:t>Все поля должны быть заполнены. Поля заполняются в соответствии с административным регламентом. </a:t>
            </a:r>
            <a:r>
              <a:rPr lang="ru-RU" sz="1100" baseline="0" dirty="0" smtClean="0"/>
              <a:t>В тексте не должно быть </a:t>
            </a:r>
            <a:r>
              <a:rPr lang="ru-RU" sz="1100" b="1" baseline="0" dirty="0" smtClean="0"/>
              <a:t>гиперссылок</a:t>
            </a:r>
            <a:r>
              <a:rPr lang="ru-RU" sz="1100" baseline="0" dirty="0" smtClean="0"/>
              <a:t>. </a:t>
            </a:r>
            <a:endParaRPr lang="ru-RU" sz="11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18</a:t>
            </a:fld>
            <a:endParaRPr lang="ru-RU"/>
          </a:p>
        </p:txBody>
      </p:sp>
    </p:spTree>
    <p:extLst>
      <p:ext uri="{BB962C8B-B14F-4D97-AF65-F5344CB8AC3E}">
        <p14:creationId xmlns:p14="http://schemas.microsoft.com/office/powerpoint/2010/main" val="240575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ru-RU" sz="1100" b="1" dirty="0" smtClean="0"/>
              <a:t>Раздел</a:t>
            </a:r>
            <a:r>
              <a:rPr lang="ru-RU" sz="1100" b="1" baseline="0" dirty="0" smtClean="0"/>
              <a:t> «</a:t>
            </a:r>
            <a:r>
              <a:rPr lang="ru-RU" sz="1100" b="1" dirty="0" smtClean="0">
                <a:latin typeface="Times New Roman" panose="02020603050405020304" pitchFamily="18" charset="0"/>
                <a:cs typeface="Times New Roman" panose="02020603050405020304" pitchFamily="18" charset="0"/>
              </a:rPr>
              <a:t>Места предоставления услуги</a:t>
            </a:r>
            <a:r>
              <a:rPr lang="ru-RU" sz="1100" b="1" baseline="0" dirty="0" smtClean="0"/>
              <a:t>».</a:t>
            </a:r>
          </a:p>
          <a:p>
            <a:pPr marL="0" marR="0" lvl="0" indent="0" algn="l" defTabSz="914400" rtl="0" eaLnBrk="1" fontAlgn="base" latinLnBrk="0" hangingPunct="1">
              <a:lnSpc>
                <a:spcPct val="100000"/>
              </a:lnSpc>
              <a:spcBef>
                <a:spcPts val="0"/>
              </a:spcBef>
              <a:spcAft>
                <a:spcPct val="0"/>
              </a:spcAft>
              <a:buClrTx/>
              <a:buSzTx/>
              <a:buFontTx/>
              <a:buNone/>
              <a:tabLst/>
              <a:defRPr/>
            </a:pPr>
            <a:endParaRPr lang="ru-RU" sz="11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kern="1200" dirty="0" smtClean="0">
                <a:solidFill>
                  <a:schemeClr val="tx1"/>
                </a:solidFill>
                <a:effectLst/>
                <a:latin typeface="+mn-lt"/>
                <a:ea typeface="+mn-ea"/>
                <a:cs typeface="+mn-cs"/>
              </a:rPr>
              <a:t>Все поля должны быть заполнены. Заполняются в соответствии с административным регламентом.</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1" kern="1200" dirty="0" smtClean="0">
                <a:solidFill>
                  <a:schemeClr val="tx1"/>
                </a:solidFill>
                <a:effectLst/>
                <a:latin typeface="+mn-lt"/>
                <a:ea typeface="+mn-ea"/>
                <a:cs typeface="+mn-cs"/>
              </a:rPr>
              <a:t>Поле «Обязанности должностных лиц при ответе на обращения граждан (письменные, устные, по почте, телефону и т.д.)»</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kern="1200" dirty="0" smtClean="0">
                <a:solidFill>
                  <a:schemeClr val="tx1"/>
                </a:solidFill>
                <a:effectLst/>
                <a:latin typeface="+mn-lt"/>
                <a:ea typeface="+mn-ea"/>
                <a:cs typeface="+mn-cs"/>
              </a:rPr>
              <a:t>В этом поле следует указать требования к должностным лицам (сотрудникам), оказывающим устные и письменные консультации по вопросам предоставления государственной услуги, ответы на которые не требуют анализа производства по конкретной заявке и (или) разъяснения положений нормативных правовых актов. </a:t>
            </a:r>
            <a:r>
              <a:rPr lang="ru-RU" sz="1100" b="1" kern="1200" dirty="0" smtClean="0">
                <a:solidFill>
                  <a:schemeClr val="tx1"/>
                </a:solidFill>
                <a:effectLst/>
                <a:latin typeface="+mn-lt"/>
                <a:ea typeface="+mn-ea"/>
                <a:cs typeface="+mn-cs"/>
              </a:rPr>
              <a:t>Данное поле</a:t>
            </a:r>
            <a:r>
              <a:rPr lang="ru-RU" sz="1100" b="1" kern="1200" baseline="0" dirty="0" smtClean="0">
                <a:solidFill>
                  <a:schemeClr val="tx1"/>
                </a:solidFill>
                <a:effectLst/>
                <a:latin typeface="+mn-lt"/>
                <a:ea typeface="+mn-ea"/>
                <a:cs typeface="+mn-cs"/>
              </a:rPr>
              <a:t> не относится к </a:t>
            </a:r>
            <a:r>
              <a:rPr lang="ru-RU" sz="1100" b="1" kern="1200" dirty="0" smtClean="0">
                <a:solidFill>
                  <a:schemeClr val="tx1"/>
                </a:solidFill>
                <a:effectLst/>
                <a:latin typeface="+mn-lt"/>
                <a:ea typeface="+mn-ea"/>
                <a:cs typeface="+mn-cs"/>
              </a:rPr>
              <a:t>ответам на жалобы.</a:t>
            </a:r>
          </a:p>
          <a:p>
            <a:pPr marL="0" marR="0" lvl="0" indent="0" algn="l" defTabSz="914400" rtl="0" eaLnBrk="1" fontAlgn="base" latinLnBrk="0" hangingPunct="1">
              <a:lnSpc>
                <a:spcPct val="100000"/>
              </a:lnSpc>
              <a:spcBef>
                <a:spcPts val="0"/>
              </a:spcBef>
              <a:spcAft>
                <a:spcPct val="0"/>
              </a:spcAft>
              <a:buClrTx/>
              <a:buSzTx/>
              <a:buFontTx/>
              <a:buNone/>
              <a:tabLst/>
              <a:defRPr/>
            </a:pPr>
            <a:r>
              <a:rPr lang="ru-RU" sz="1100" baseline="0" dirty="0" smtClean="0"/>
              <a:t>В тексте не должно быть </a:t>
            </a:r>
            <a:r>
              <a:rPr lang="ru-RU" sz="1100" b="1" baseline="0" dirty="0" smtClean="0"/>
              <a:t>гиперссылок</a:t>
            </a:r>
            <a:r>
              <a:rPr lang="ru-RU" sz="1100" baseline="0" dirty="0" smtClean="0"/>
              <a:t>. </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19</a:t>
            </a:fld>
            <a:endParaRPr lang="ru-RU"/>
          </a:p>
        </p:txBody>
      </p:sp>
    </p:spTree>
    <p:extLst>
      <p:ext uri="{BB962C8B-B14F-4D97-AF65-F5344CB8AC3E}">
        <p14:creationId xmlns:p14="http://schemas.microsoft.com/office/powerpoint/2010/main" val="23782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dirty="0" smtClean="0"/>
          </a:p>
        </p:txBody>
      </p:sp>
      <p:sp>
        <p:nvSpPr>
          <p:cNvPr id="7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D2F6D9-F372-45FE-999B-F9DBC3BFFFD2}" type="slidenum">
              <a:rPr lang="ru-RU" altLang="ru-RU"/>
              <a:pPr fontAlgn="base">
                <a:spcBef>
                  <a:spcPct val="0"/>
                </a:spcBef>
                <a:spcAft>
                  <a:spcPct val="0"/>
                </a:spcAft>
              </a:pPr>
              <a:t>2</a:t>
            </a:fld>
            <a:endParaRPr lang="ru-RU" altLang="ru-RU"/>
          </a:p>
        </p:txBody>
      </p:sp>
    </p:spTree>
    <p:extLst>
      <p:ext uri="{BB962C8B-B14F-4D97-AF65-F5344CB8AC3E}">
        <p14:creationId xmlns:p14="http://schemas.microsoft.com/office/powerpoint/2010/main" val="2145297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b="1" dirty="0" smtClean="0"/>
              <a:t>Раздел</a:t>
            </a:r>
            <a:r>
              <a:rPr lang="ru-RU" sz="1100" b="1" baseline="0" dirty="0" smtClean="0"/>
              <a:t> «Административный регламент».</a:t>
            </a:r>
          </a:p>
          <a:p>
            <a:r>
              <a:rPr lang="ru-RU" sz="1100" baseline="0" dirty="0" smtClean="0"/>
              <a:t>Отметить галочкой «</a:t>
            </a:r>
            <a:r>
              <a:rPr lang="ru-RU" sz="1100" b="1" baseline="0" dirty="0" smtClean="0"/>
              <a:t>Административный регламент утвержден»</a:t>
            </a:r>
            <a:r>
              <a:rPr lang="ru-RU" sz="1100" baseline="0" dirty="0" smtClean="0"/>
              <a:t>. Если ране было отмечено галочкой, то убрать и снова отметить галочкой.</a:t>
            </a:r>
          </a:p>
          <a:p>
            <a:r>
              <a:rPr lang="ru-RU" sz="1100" baseline="0" dirty="0" smtClean="0"/>
              <a:t>Поле  </a:t>
            </a:r>
            <a:r>
              <a:rPr lang="ru-RU" sz="1100" b="1" baseline="0" dirty="0" smtClean="0"/>
              <a:t>«Дата утверждения» </a:t>
            </a:r>
            <a:r>
              <a:rPr lang="ru-RU" sz="1100" baseline="0" dirty="0" smtClean="0"/>
              <a:t>заполняется автоматически после добавления в поле </a:t>
            </a:r>
            <a:r>
              <a:rPr lang="ru-RU" sz="1100" b="1" baseline="0" dirty="0" smtClean="0"/>
              <a:t>«НПА, утвердивший регламент»</a:t>
            </a:r>
            <a:r>
              <a:rPr lang="ru-RU" sz="1100" baseline="0" dirty="0" smtClean="0"/>
              <a:t>.</a:t>
            </a:r>
          </a:p>
          <a:p>
            <a:r>
              <a:rPr lang="ru-RU" sz="1100" baseline="0" dirty="0" smtClean="0"/>
              <a:t>В поле </a:t>
            </a:r>
            <a:r>
              <a:rPr lang="ru-RU" sz="1100" b="1" baseline="0" dirty="0" smtClean="0"/>
              <a:t>«НПА, утвердивший регламент»</a:t>
            </a:r>
            <a:r>
              <a:rPr lang="ru-RU" sz="1100" baseline="0" dirty="0" smtClean="0"/>
              <a:t> необходимо выбрать НПА-эталон, который утверждает административный регламент. Для создания </a:t>
            </a:r>
            <a:r>
              <a:rPr lang="ru-RU" sz="1100" b="1" baseline="0" dirty="0" smtClean="0"/>
              <a:t>НПА-эталон</a:t>
            </a:r>
            <a:r>
              <a:rPr lang="ru-RU" sz="1100" baseline="0" dirty="0" smtClean="0"/>
              <a:t> необходимо использовать рекомендации на </a:t>
            </a:r>
            <a:r>
              <a:rPr lang="ru-RU" sz="1100" b="1" baseline="0" dirty="0" smtClean="0"/>
              <a:t>слайде № 12</a:t>
            </a:r>
            <a:r>
              <a:rPr lang="ru-RU" sz="1100" baseline="0" dirty="0" smtClean="0"/>
              <a:t>.</a:t>
            </a:r>
          </a:p>
          <a:p>
            <a:r>
              <a:rPr lang="ru-RU" sz="1100" baseline="0" dirty="0" smtClean="0"/>
              <a:t>В поле «Текст регламента» должен содержать весь </a:t>
            </a:r>
            <a:r>
              <a:rPr lang="ru-RU" sz="1100" b="1" baseline="0" dirty="0" smtClean="0"/>
              <a:t>текст </a:t>
            </a:r>
            <a:r>
              <a:rPr lang="ru-RU" sz="1100" baseline="0" dirty="0" smtClean="0"/>
              <a:t>административного регламента (с указанием всех вносимых изменений). В тексте административного регламента не должно быть </a:t>
            </a:r>
            <a:r>
              <a:rPr lang="ru-RU" sz="1100" b="1" baseline="0" dirty="0" smtClean="0"/>
              <a:t>гиперссылок</a:t>
            </a:r>
            <a:r>
              <a:rPr lang="ru-RU" sz="1100" baseline="0" dirty="0" smtClean="0"/>
              <a:t>. Сделать гиперссылки неактивными.</a:t>
            </a:r>
          </a:p>
          <a:p>
            <a:endParaRPr lang="ru-RU" sz="1100" baseline="0" dirty="0" smtClean="0"/>
          </a:p>
          <a:p>
            <a:r>
              <a:rPr lang="ru-RU" sz="1100" b="1" baseline="0" dirty="0" smtClean="0"/>
              <a:t>ВАЖНО. </a:t>
            </a:r>
            <a:endParaRPr lang="en-US" sz="1100" b="1" baseline="0" dirty="0" smtClean="0"/>
          </a:p>
          <a:p>
            <a:r>
              <a:rPr lang="ru-RU" sz="1100" baseline="0" dirty="0" smtClean="0"/>
              <a:t>После заполнения всех разделов необходимо на синем фоне внизу экрана нажать кнопку «Сохранить» и только потом отправлять на следующий этап (На согласование, на публикацию).</a:t>
            </a:r>
            <a:endParaRPr lang="ru-RU" sz="1100" baseline="0" dirty="0"/>
          </a:p>
          <a:p>
            <a:r>
              <a:rPr lang="ru-RU" sz="1100" baseline="0" dirty="0" smtClean="0"/>
              <a:t>После публикации услуги в РГУ </a:t>
            </a:r>
            <a:r>
              <a:rPr lang="ru-RU" sz="1100" b="1" baseline="0" dirty="0" smtClean="0"/>
              <a:t>обязательно</a:t>
            </a:r>
            <a:r>
              <a:rPr lang="ru-RU" sz="1100" baseline="0" dirty="0" smtClean="0"/>
              <a:t> необходимо проверить как отображаются сведения об услуге на ЕПГУ.</a:t>
            </a:r>
            <a:endParaRPr lang="en-US" sz="1100" baseline="0" dirty="0" smtClean="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20</a:t>
            </a:fld>
            <a:endParaRPr lang="ru-RU"/>
          </a:p>
        </p:txBody>
      </p:sp>
    </p:spTree>
    <p:extLst>
      <p:ext uri="{BB962C8B-B14F-4D97-AF65-F5344CB8AC3E}">
        <p14:creationId xmlns:p14="http://schemas.microsoft.com/office/powerpoint/2010/main" val="349787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3</a:t>
            </a:fld>
            <a:endParaRPr lang="ru-RU"/>
          </a:p>
        </p:txBody>
      </p:sp>
    </p:spTree>
    <p:extLst>
      <p:ext uri="{BB962C8B-B14F-4D97-AF65-F5344CB8AC3E}">
        <p14:creationId xmlns:p14="http://schemas.microsoft.com/office/powerpoint/2010/main" val="167699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z="1100" b="1" dirty="0" smtClean="0"/>
              <a:t>ВАЖНО. </a:t>
            </a:r>
            <a:r>
              <a:rPr lang="ru-RU" altLang="ru-RU" sz="1100" b="0" dirty="0" smtClean="0"/>
              <a:t>ИОГВ создают услуги на </a:t>
            </a:r>
            <a:r>
              <a:rPr lang="ru-RU" altLang="ru-RU" sz="1100" b="1" dirty="0" smtClean="0"/>
              <a:t>региональном </a:t>
            </a:r>
            <a:r>
              <a:rPr lang="ru-RU" altLang="ru-RU" sz="1100" b="0" dirty="0" smtClean="0"/>
              <a:t>уровне. ОМСУ создают услуги на </a:t>
            </a:r>
            <a:r>
              <a:rPr lang="ru-RU" altLang="ru-RU" sz="1100" b="1" dirty="0" smtClean="0"/>
              <a:t>муниципальном</a:t>
            </a:r>
            <a:r>
              <a:rPr lang="ru-RU" altLang="ru-RU" sz="1100" b="0" dirty="0" smtClean="0"/>
              <a:t> уровне.</a:t>
            </a:r>
          </a:p>
          <a:p>
            <a:pPr>
              <a:spcBef>
                <a:spcPct val="0"/>
              </a:spcBef>
            </a:pPr>
            <a:r>
              <a:rPr lang="ru-RU" altLang="ru-RU" sz="1100" b="1" dirty="0" smtClean="0"/>
              <a:t>Раздел «Основные сведения».</a:t>
            </a:r>
          </a:p>
          <a:p>
            <a:pPr>
              <a:spcBef>
                <a:spcPct val="0"/>
              </a:spcBef>
            </a:pPr>
            <a:r>
              <a:rPr lang="ru-RU" altLang="ru-RU" sz="1100" dirty="0" smtClean="0"/>
              <a:t>В настоящее время ведутся работы по наполнению разделов «Типовые услуги и «Справочник типовых услуг» для последующей</a:t>
            </a:r>
            <a:r>
              <a:rPr lang="ru-RU" altLang="ru-RU" sz="1100" baseline="0" dirty="0" smtClean="0"/>
              <a:t> привязки муниципальных услуг к справочнику типовых услуг.</a:t>
            </a:r>
            <a:r>
              <a:rPr lang="ru-RU" altLang="ru-RU" sz="1100" dirty="0" smtClean="0"/>
              <a:t> </a:t>
            </a:r>
          </a:p>
          <a:p>
            <a:pPr>
              <a:spcBef>
                <a:spcPct val="0"/>
              </a:spcBef>
            </a:pPr>
            <a:r>
              <a:rPr lang="ru-RU" altLang="ru-RU" sz="1100" dirty="0" smtClean="0"/>
              <a:t>Каждый участник работает на своем уровне </a:t>
            </a:r>
            <a:r>
              <a:rPr lang="ru-RU" altLang="ru-RU" sz="1100" b="1" dirty="0" smtClean="0"/>
              <a:t>ИОГВ</a:t>
            </a:r>
            <a:r>
              <a:rPr lang="ru-RU" altLang="ru-RU" sz="1100" dirty="0" smtClean="0"/>
              <a:t> на «</a:t>
            </a:r>
            <a:r>
              <a:rPr lang="ru-RU" altLang="ru-RU" sz="1100" b="1" dirty="0" smtClean="0"/>
              <a:t>Региональном уровне</a:t>
            </a:r>
            <a:r>
              <a:rPr lang="ru-RU" altLang="ru-RU" sz="1100" dirty="0" smtClean="0"/>
              <a:t>»,</a:t>
            </a:r>
            <a:r>
              <a:rPr lang="ru-RU" altLang="ru-RU" sz="1100" baseline="0" dirty="0" smtClean="0"/>
              <a:t> а</a:t>
            </a:r>
            <a:r>
              <a:rPr lang="ru-RU" altLang="ru-RU" sz="1100" b="1" baseline="0" dirty="0" smtClean="0"/>
              <a:t> ОМСУ </a:t>
            </a:r>
            <a:r>
              <a:rPr lang="ru-RU" altLang="ru-RU" sz="1100" baseline="0" dirty="0" smtClean="0"/>
              <a:t>на «</a:t>
            </a:r>
            <a:r>
              <a:rPr lang="ru-RU" altLang="ru-RU" sz="1100" b="1" baseline="0" dirty="0" smtClean="0"/>
              <a:t>Муниципальном уровне</a:t>
            </a:r>
            <a:r>
              <a:rPr lang="ru-RU" altLang="ru-RU" sz="1100" baseline="0" dirty="0" smtClean="0"/>
              <a:t>». Это отображается в верхней части экрана. </a:t>
            </a:r>
          </a:p>
          <a:p>
            <a:pPr>
              <a:spcBef>
                <a:spcPct val="0"/>
              </a:spcBef>
            </a:pPr>
            <a:r>
              <a:rPr lang="ru-RU" altLang="ru-RU" sz="1100" baseline="0" dirty="0" smtClean="0"/>
              <a:t>Сведения о </a:t>
            </a:r>
            <a:r>
              <a:rPr lang="ru-RU" altLang="ru-RU" sz="1100" b="1" baseline="0" dirty="0" smtClean="0"/>
              <a:t>государственных услугах </a:t>
            </a:r>
            <a:r>
              <a:rPr lang="ru-RU" altLang="ru-RU" sz="1100" baseline="0" dirty="0" smtClean="0"/>
              <a:t>должны размещаться на </a:t>
            </a:r>
            <a:r>
              <a:rPr lang="ru-RU" altLang="ru-RU" sz="1100" dirty="0" smtClean="0"/>
              <a:t>«</a:t>
            </a:r>
            <a:r>
              <a:rPr lang="ru-RU" altLang="ru-RU" sz="1100" b="1" dirty="0" smtClean="0"/>
              <a:t>Региональном уровне</a:t>
            </a:r>
            <a:r>
              <a:rPr lang="ru-RU" altLang="ru-RU" sz="1100" dirty="0" smtClean="0"/>
              <a:t>»,</a:t>
            </a:r>
            <a:r>
              <a:rPr lang="ru-RU" altLang="ru-RU" sz="1100" baseline="0" dirty="0" smtClean="0"/>
              <a:t> а сведения о </a:t>
            </a:r>
            <a:r>
              <a:rPr lang="ru-RU" altLang="ru-RU" sz="1100" b="1" baseline="0" dirty="0" smtClean="0"/>
              <a:t>муниципальных услугах </a:t>
            </a:r>
            <a:r>
              <a:rPr lang="ru-RU" altLang="ru-RU" sz="1100" baseline="0" dirty="0" smtClean="0"/>
              <a:t>на «</a:t>
            </a:r>
            <a:r>
              <a:rPr lang="ru-RU" altLang="ru-RU" sz="1100" b="1" baseline="0" dirty="0" smtClean="0"/>
              <a:t>Муниципальном уровне</a:t>
            </a:r>
            <a:r>
              <a:rPr lang="ru-RU" altLang="ru-RU" sz="1100" baseline="0" dirty="0" smtClean="0"/>
              <a:t>». Если при входе в РГУ 4.1 уровень услуги не соответствует вашему уровню, то необходимо обратиться в ГБУ СО «Оператор электронного правительства» о смене уровня.</a:t>
            </a:r>
          </a:p>
          <a:p>
            <a:pPr>
              <a:spcBef>
                <a:spcPct val="0"/>
              </a:spcBef>
            </a:pPr>
            <a:r>
              <a:rPr lang="ru-RU" altLang="ru-RU" sz="1100" b="1" dirty="0" smtClean="0"/>
              <a:t> </a:t>
            </a:r>
            <a:r>
              <a:rPr lang="ru-RU" altLang="ru-RU" sz="1100" dirty="0" smtClean="0"/>
              <a:t>1. </a:t>
            </a:r>
            <a:r>
              <a:rPr lang="ru-RU" altLang="ru-RU" sz="1100" b="1" dirty="0" smtClean="0"/>
              <a:t>Поле «Полное наименование». </a:t>
            </a:r>
          </a:p>
          <a:p>
            <a:pPr>
              <a:spcBef>
                <a:spcPct val="0"/>
              </a:spcBef>
            </a:pPr>
            <a:r>
              <a:rPr lang="ru-RU" sz="1100" kern="1200" dirty="0" smtClean="0">
                <a:solidFill>
                  <a:schemeClr val="tx1"/>
                </a:solidFill>
                <a:effectLst/>
                <a:latin typeface="+mn-lt"/>
                <a:ea typeface="+mn-ea"/>
                <a:cs typeface="+mn-cs"/>
              </a:rPr>
              <a:t>Обязательно н</a:t>
            </a:r>
            <a:r>
              <a:rPr lang="ru-RU" altLang="ru-RU" sz="1100" dirty="0" smtClean="0"/>
              <a:t>еобходимо указать</a:t>
            </a:r>
            <a:r>
              <a:rPr lang="ru-RU" altLang="ru-RU" sz="1100" baseline="0" dirty="0" smtClean="0"/>
              <a:t> полное наименование услуги, в том числе для муниципальных услуг не указывать территорию, на которой она предоставляется. Например, Продление срока действия разрешения на право организации розничных рынков. Наименование указывать без слов «Муниципальная услуга», «на территории городского округа ….» и не заключать наименование в кавычки.</a:t>
            </a:r>
          </a:p>
          <a:p>
            <a:pPr>
              <a:spcBef>
                <a:spcPct val="0"/>
              </a:spcBef>
            </a:pPr>
            <a:r>
              <a:rPr lang="ru-RU" altLang="ru-RU" sz="1100" baseline="0" dirty="0" smtClean="0"/>
              <a:t> 2. </a:t>
            </a:r>
            <a:r>
              <a:rPr lang="ru-RU" altLang="ru-RU" sz="1100" b="1" baseline="0" dirty="0" smtClean="0"/>
              <a:t>Поле «Краткое наименование». </a:t>
            </a:r>
          </a:p>
          <a:p>
            <a:pPr>
              <a:spcBef>
                <a:spcPct val="0"/>
              </a:spcBef>
            </a:pPr>
            <a:r>
              <a:rPr lang="ru-RU" sz="1100" kern="1200" dirty="0" smtClean="0">
                <a:solidFill>
                  <a:schemeClr val="tx1"/>
                </a:solidFill>
                <a:effectLst/>
                <a:latin typeface="+mn-lt"/>
                <a:ea typeface="+mn-ea"/>
                <a:cs typeface="+mn-cs"/>
              </a:rPr>
              <a:t>Обязательно н</a:t>
            </a:r>
            <a:r>
              <a:rPr lang="ru-RU" altLang="ru-RU" sz="1100" dirty="0" smtClean="0"/>
              <a:t>еобходимо указать</a:t>
            </a:r>
            <a:r>
              <a:rPr lang="ru-RU" altLang="ru-RU" sz="1100" baseline="0" dirty="0" smtClean="0"/>
              <a:t> краткое наименование услуги, в том числе для муниципальных услуг не указывать территорию, на которой она предоставляется. </a:t>
            </a:r>
          </a:p>
          <a:p>
            <a:pPr>
              <a:spcBef>
                <a:spcPct val="0"/>
              </a:spcBef>
            </a:pPr>
            <a:r>
              <a:rPr lang="ru-RU" altLang="ru-RU" sz="1100" baseline="0" dirty="0" smtClean="0"/>
              <a:t>3. </a:t>
            </a:r>
            <a:r>
              <a:rPr lang="ru-RU" altLang="ru-RU" sz="1100" b="1" baseline="0" dirty="0" smtClean="0"/>
              <a:t>Поле «Дата начала предоставления».</a:t>
            </a:r>
          </a:p>
          <a:p>
            <a:pPr>
              <a:spcBef>
                <a:spcPct val="0"/>
              </a:spcBef>
            </a:pPr>
            <a:r>
              <a:rPr lang="ru-RU" sz="1100" kern="1200" dirty="0" smtClean="0">
                <a:solidFill>
                  <a:schemeClr val="tx1"/>
                </a:solidFill>
                <a:effectLst/>
                <a:latin typeface="+mn-lt"/>
                <a:ea typeface="+mn-ea"/>
                <a:cs typeface="+mn-cs"/>
              </a:rPr>
              <a:t>Обязательное поле. Это дата предоставления услуги органом. Если дата начала предоставления услуги ранее 01.01.2010, то указать дату 01.01.2010. </a:t>
            </a:r>
          </a:p>
          <a:p>
            <a:pPr>
              <a:spcBef>
                <a:spcPct val="0"/>
              </a:spcBef>
            </a:pPr>
            <a:r>
              <a:rPr lang="ru-RU" sz="1100" kern="1200" dirty="0" smtClean="0">
                <a:solidFill>
                  <a:schemeClr val="tx1"/>
                </a:solidFill>
                <a:effectLst/>
                <a:latin typeface="+mn-lt"/>
                <a:ea typeface="+mn-ea"/>
                <a:cs typeface="+mn-cs"/>
              </a:rPr>
              <a:t>Данная дата необходима для отображения в Федеральном реестре, отчетных форм по услуге в АСУ ИОГВ и ГАС «Управление».  </a:t>
            </a:r>
          </a:p>
          <a:p>
            <a:pPr>
              <a:spcBef>
                <a:spcPct val="0"/>
              </a:spcBef>
            </a:pPr>
            <a:r>
              <a:rPr lang="ru-RU" sz="1100" kern="1200" dirty="0" smtClean="0">
                <a:solidFill>
                  <a:schemeClr val="tx1"/>
                </a:solidFill>
                <a:effectLst/>
                <a:latin typeface="+mn-lt"/>
                <a:ea typeface="+mn-ea"/>
                <a:cs typeface="+mn-cs"/>
              </a:rPr>
              <a:t>4. </a:t>
            </a:r>
            <a:r>
              <a:rPr lang="ru-RU" sz="1100" b="1" kern="1200" dirty="0" smtClean="0">
                <a:solidFill>
                  <a:schemeClr val="tx1"/>
                </a:solidFill>
                <a:effectLst/>
                <a:latin typeface="+mn-lt"/>
                <a:ea typeface="+mn-ea"/>
                <a:cs typeface="+mn-cs"/>
              </a:rPr>
              <a:t>Поле «Ответственный орган власти».</a:t>
            </a:r>
          </a:p>
          <a:p>
            <a:pPr>
              <a:spcBef>
                <a:spcPct val="0"/>
              </a:spcBef>
            </a:pPr>
            <a:r>
              <a:rPr lang="ru-RU" sz="1100" kern="1200" dirty="0" smtClean="0">
                <a:solidFill>
                  <a:schemeClr val="tx1"/>
                </a:solidFill>
                <a:effectLst/>
                <a:latin typeface="+mn-lt"/>
                <a:ea typeface="+mn-ea"/>
                <a:cs typeface="+mn-cs"/>
              </a:rPr>
              <a:t>Обязательно указывать орган, предоставляющий данную услугу, до регионального или муниципального уровня (для ИОГВ до конкретного ИОГВ, для муниципальных образований только до конкретного муниципального образования. Например, Администрация городского округа Богданович</a:t>
            </a:r>
            <a:r>
              <a:rPr lang="ru-RU" sz="1100" kern="1200" baseline="0" dirty="0" smtClean="0">
                <a:solidFill>
                  <a:schemeClr val="tx1"/>
                </a:solidFill>
                <a:effectLst/>
                <a:latin typeface="+mn-lt"/>
                <a:ea typeface="+mn-ea"/>
                <a:cs typeface="+mn-cs"/>
              </a:rPr>
              <a:t>).</a:t>
            </a:r>
          </a:p>
          <a:p>
            <a:pPr>
              <a:spcBef>
                <a:spcPct val="0"/>
              </a:spcBef>
            </a:pPr>
            <a:r>
              <a:rPr lang="ru-RU" sz="1100" kern="1200" baseline="0" dirty="0" smtClean="0">
                <a:solidFill>
                  <a:schemeClr val="tx1"/>
                </a:solidFill>
                <a:effectLst/>
                <a:latin typeface="+mn-lt"/>
                <a:ea typeface="+mn-ea"/>
                <a:cs typeface="+mn-cs"/>
              </a:rPr>
              <a:t>5. </a:t>
            </a:r>
            <a:r>
              <a:rPr lang="ru-RU" sz="1100" b="1" kern="1200" baseline="0" dirty="0" smtClean="0">
                <a:solidFill>
                  <a:schemeClr val="tx1"/>
                </a:solidFill>
                <a:effectLst/>
                <a:latin typeface="+mn-lt"/>
                <a:ea typeface="+mn-ea"/>
                <a:cs typeface="+mn-cs"/>
              </a:rPr>
              <a:t>Поле «Категория услуги».</a:t>
            </a:r>
          </a:p>
          <a:p>
            <a:pPr>
              <a:spcBef>
                <a:spcPct val="0"/>
              </a:spcBef>
            </a:pPr>
            <a:r>
              <a:rPr lang="ru-RU" sz="1100" kern="1200" dirty="0" smtClean="0">
                <a:solidFill>
                  <a:schemeClr val="tx1"/>
                </a:solidFill>
                <a:effectLst/>
                <a:latin typeface="+mn-lt"/>
                <a:ea typeface="+mn-ea"/>
                <a:cs typeface="+mn-cs"/>
              </a:rPr>
              <a:t>Обязательно выбрать один из вариантов. В большинстве случаев это «Государственная (муниципальная) услуга».</a:t>
            </a:r>
            <a:endParaRPr lang="ru-RU" altLang="ru-RU" sz="1100" dirty="0" smtClean="0"/>
          </a:p>
        </p:txBody>
      </p:sp>
      <p:sp>
        <p:nvSpPr>
          <p:cNvPr id="9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6EF7EA-244A-40DD-80AC-C88466062D08}" type="slidenum">
              <a:rPr lang="ru-RU" altLang="ru-RU"/>
              <a:pPr fontAlgn="base">
                <a:spcBef>
                  <a:spcPct val="0"/>
                </a:spcBef>
                <a:spcAft>
                  <a:spcPct val="0"/>
                </a:spcAft>
              </a:pPr>
              <a:t>4</a:t>
            </a:fld>
            <a:endParaRPr lang="ru-RU" altLang="ru-RU"/>
          </a:p>
        </p:txBody>
      </p:sp>
    </p:spTree>
    <p:extLst>
      <p:ext uri="{BB962C8B-B14F-4D97-AF65-F5344CB8AC3E}">
        <p14:creationId xmlns:p14="http://schemas.microsoft.com/office/powerpoint/2010/main" val="32610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b="1" dirty="0" smtClean="0"/>
              <a:t>Для ИОГВ.</a:t>
            </a:r>
          </a:p>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b="1" dirty="0" smtClean="0"/>
              <a:t>Раздел «Дополнительные сведения». </a:t>
            </a:r>
          </a:p>
          <a:p>
            <a:pPr marL="0" indent="0">
              <a:lnSpc>
                <a:spcPct val="100000"/>
              </a:lnSpc>
              <a:spcBef>
                <a:spcPct val="0"/>
              </a:spcBef>
              <a:buNone/>
            </a:pPr>
            <a:r>
              <a:rPr lang="ru-RU" altLang="ru-RU" sz="1100" b="1" dirty="0" smtClean="0"/>
              <a:t>Поле «Классификатор услуг/функций».</a:t>
            </a:r>
          </a:p>
          <a:p>
            <a:pPr marL="0" indent="0">
              <a:lnSpc>
                <a:spcPct val="100000"/>
              </a:lnSpc>
              <a:spcBef>
                <a:spcPct val="0"/>
              </a:spcBef>
              <a:buNone/>
            </a:pPr>
            <a:r>
              <a:rPr lang="ru-RU" altLang="ru-RU" sz="1100" dirty="0" smtClean="0"/>
              <a:t>Для </a:t>
            </a:r>
            <a:r>
              <a:rPr lang="ru-RU" altLang="ru-RU" sz="1100" b="1" dirty="0" smtClean="0"/>
              <a:t>ИОГВ</a:t>
            </a:r>
            <a:r>
              <a:rPr lang="ru-RU" altLang="ru-RU" sz="1100" dirty="0" smtClean="0"/>
              <a:t>: при нажатии на иконку под данным полем всплывает окно «Классификатор услуг/функций». В данном окне  нажать на «Услуги (функции),</a:t>
            </a:r>
            <a:r>
              <a:rPr lang="ru-RU" altLang="ru-RU" sz="1100" baseline="0" dirty="0" smtClean="0"/>
              <a:t> предоставляемые (исполняемые) органами исполнительной власти субъекта РФ». После этого выбрать соответствующую сферу для услуги. В каждой сфере есть перечень услуг.</a:t>
            </a:r>
            <a:endParaRPr lang="ru-RU" altLang="ru-RU" sz="1100" dirty="0" smtClean="0"/>
          </a:p>
          <a:p>
            <a:pPr marL="0" indent="0">
              <a:lnSpc>
                <a:spcPct val="100000"/>
              </a:lnSpc>
              <a:spcBef>
                <a:spcPct val="0"/>
              </a:spcBef>
              <a:buNone/>
            </a:pPr>
            <a:r>
              <a:rPr lang="ru-RU" altLang="ru-RU" sz="1100" dirty="0" smtClean="0"/>
              <a:t>Если нет точного совпадения, то можно отметить </a:t>
            </a:r>
            <a:r>
              <a:rPr lang="ru-RU" altLang="ru-RU" sz="1100" b="1" dirty="0" smtClean="0"/>
              <a:t>галочкой слева </a:t>
            </a:r>
            <a:r>
              <a:rPr lang="ru-RU" altLang="ru-RU" sz="1100" dirty="0" smtClean="0"/>
              <a:t>саму сферу. Например, сфера «Водные отношения». Для этого необходимо курсор поставить слева от сферы и нажать кнопку мышки. Выберется сфера «Водные отношения».</a:t>
            </a:r>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E875FB-58F4-4E3D-B1CF-6EED8A3CC1B2}" type="slidenum">
              <a:rPr lang="ru-RU" altLang="ru-RU"/>
              <a:pPr fontAlgn="base">
                <a:spcBef>
                  <a:spcPct val="0"/>
                </a:spcBef>
                <a:spcAft>
                  <a:spcPct val="0"/>
                </a:spcAft>
              </a:pPr>
              <a:t>5</a:t>
            </a:fld>
            <a:endParaRPr lang="ru-RU" altLang="ru-RU"/>
          </a:p>
        </p:txBody>
      </p:sp>
    </p:spTree>
    <p:extLst>
      <p:ext uri="{BB962C8B-B14F-4D97-AF65-F5344CB8AC3E}">
        <p14:creationId xmlns:p14="http://schemas.microsoft.com/office/powerpoint/2010/main" val="371332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b="1" dirty="0" smtClean="0"/>
              <a:t>Для ОМСУ.</a:t>
            </a:r>
          </a:p>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b="1" dirty="0" smtClean="0"/>
              <a:t>Раздел «Дополнительные сведения». </a:t>
            </a:r>
          </a:p>
          <a:p>
            <a:pPr marL="0" indent="0">
              <a:lnSpc>
                <a:spcPct val="100000"/>
              </a:lnSpc>
              <a:spcBef>
                <a:spcPct val="0"/>
              </a:spcBef>
              <a:buNone/>
            </a:pPr>
            <a:r>
              <a:rPr lang="ru-RU" altLang="ru-RU" sz="1100" b="1" dirty="0" smtClean="0"/>
              <a:t>Поле «Классификатор услуг/функций».</a:t>
            </a:r>
          </a:p>
          <a:p>
            <a:pPr marL="0" marR="0" lvl="0" indent="0" algn="l" defTabSz="914400" rtl="0" eaLnBrk="1" fontAlgn="base" latinLnBrk="0" hangingPunct="1">
              <a:lnSpc>
                <a:spcPct val="100000"/>
              </a:lnSpc>
              <a:spcBef>
                <a:spcPct val="0"/>
              </a:spcBef>
              <a:spcAft>
                <a:spcPct val="0"/>
              </a:spcAft>
              <a:buClrTx/>
              <a:buSzTx/>
              <a:buFontTx/>
              <a:buNone/>
              <a:tabLst/>
              <a:defRPr/>
            </a:pPr>
            <a:r>
              <a:rPr lang="ru-RU" altLang="ru-RU" sz="1100" dirty="0" smtClean="0"/>
              <a:t>Для </a:t>
            </a:r>
            <a:r>
              <a:rPr lang="ru-RU" altLang="ru-RU" sz="1100" b="1" dirty="0" smtClean="0"/>
              <a:t>ОМСУ</a:t>
            </a:r>
            <a:r>
              <a:rPr lang="ru-RU" altLang="ru-RU" sz="1100" dirty="0" smtClean="0"/>
              <a:t>: при нажатии на иконку под данным полем всплывает окно «Классификатор услуг/функций». В данном окне  нажать на «Услуги (функции),</a:t>
            </a:r>
            <a:r>
              <a:rPr lang="ru-RU" altLang="ru-RU" sz="1100" baseline="0" dirty="0" smtClean="0"/>
              <a:t> предоставляемые (исполняемые) муниципальными органами исполнительной власти». После этого выбрать соответствующую сферу для услуги. В каждой сфере есть перечень услуг.</a:t>
            </a:r>
            <a:endParaRPr lang="ru-RU" altLang="ru-RU" sz="1100" dirty="0" smtClean="0"/>
          </a:p>
          <a:p>
            <a:pPr marL="0" indent="0">
              <a:lnSpc>
                <a:spcPct val="100000"/>
              </a:lnSpc>
              <a:spcBef>
                <a:spcPct val="0"/>
              </a:spcBef>
              <a:buNone/>
            </a:pPr>
            <a:r>
              <a:rPr lang="ru-RU" altLang="ru-RU" sz="1100" dirty="0" smtClean="0"/>
              <a:t>Если нет точного совпадения, то можно отметить </a:t>
            </a:r>
            <a:r>
              <a:rPr lang="ru-RU" altLang="ru-RU" sz="1100" b="1" dirty="0" smtClean="0"/>
              <a:t>галочкой слева </a:t>
            </a:r>
            <a:r>
              <a:rPr lang="ru-RU" altLang="ru-RU" sz="1100" dirty="0" smtClean="0"/>
              <a:t>саму сферу. Например, сфера «Торговля». Для этого необходимо курсор поставить слева от сферы и нажать кнопку мышки. Выберется сфера «Торговля».</a:t>
            </a:r>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E875FB-58F4-4E3D-B1CF-6EED8A3CC1B2}" type="slidenum">
              <a:rPr lang="ru-RU" altLang="ru-RU"/>
              <a:pPr fontAlgn="base">
                <a:spcBef>
                  <a:spcPct val="0"/>
                </a:spcBef>
                <a:spcAft>
                  <a:spcPct val="0"/>
                </a:spcAft>
              </a:pPr>
              <a:t>6</a:t>
            </a:fld>
            <a:endParaRPr lang="ru-RU" altLang="ru-RU"/>
          </a:p>
        </p:txBody>
      </p:sp>
    </p:spTree>
    <p:extLst>
      <p:ext uri="{BB962C8B-B14F-4D97-AF65-F5344CB8AC3E}">
        <p14:creationId xmlns:p14="http://schemas.microsoft.com/office/powerpoint/2010/main" val="342255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ru-RU" altLang="ru-RU" sz="1100" b="1" dirty="0" smtClean="0"/>
              <a:t>Раздел «Дополнительные сведения» для ИОГВ и ОМСУ.</a:t>
            </a:r>
          </a:p>
          <a:p>
            <a:pPr marL="0" indent="0">
              <a:lnSpc>
                <a:spcPct val="100000"/>
              </a:lnSpc>
              <a:spcBef>
                <a:spcPts val="0"/>
              </a:spcBef>
              <a:buNone/>
            </a:pPr>
            <a:r>
              <a:rPr lang="ru-RU" altLang="ru-RU" sz="1100" b="1" dirty="0" smtClean="0"/>
              <a:t>1. Поле «Уровень доступности».</a:t>
            </a:r>
          </a:p>
          <a:p>
            <a:pPr>
              <a:lnSpc>
                <a:spcPct val="100000"/>
              </a:lnSpc>
              <a:spcBef>
                <a:spcPts val="0"/>
              </a:spcBef>
            </a:pPr>
            <a:r>
              <a:rPr lang="ru-RU" sz="1100" kern="1200" dirty="0" smtClean="0">
                <a:solidFill>
                  <a:schemeClr val="tx1"/>
                </a:solidFill>
                <a:effectLst/>
                <a:latin typeface="+mn-lt"/>
                <a:ea typeface="+mn-ea"/>
                <a:cs typeface="+mn-cs"/>
              </a:rPr>
              <a:t>Если услуга предполагает только предоставление информации и скачивание образцов документов, то необходимо указывать «Упрощенная авторизация». </a:t>
            </a:r>
          </a:p>
          <a:p>
            <a:pPr>
              <a:lnSpc>
                <a:spcPct val="100000"/>
              </a:lnSpc>
              <a:spcBef>
                <a:spcPts val="0"/>
              </a:spcBef>
            </a:pPr>
            <a:r>
              <a:rPr lang="ru-RU" sz="1100" kern="1200" dirty="0" smtClean="0">
                <a:solidFill>
                  <a:schemeClr val="tx1"/>
                </a:solidFill>
                <a:effectLst/>
                <a:latin typeface="+mn-lt"/>
                <a:ea typeface="+mn-ea"/>
                <a:cs typeface="+mn-cs"/>
              </a:rPr>
              <a:t>Если на ЕПГУ будет возможно подать документы в электронном виде и (или) получить результат, то необходимо указывать «Полная авторизация».</a:t>
            </a:r>
          </a:p>
          <a:p>
            <a:pPr>
              <a:lnSpc>
                <a:spcPct val="100000"/>
              </a:lnSpc>
              <a:spcBef>
                <a:spcPts val="0"/>
              </a:spcBef>
            </a:pPr>
            <a:r>
              <a:rPr lang="ru-RU" sz="1100" kern="1200" dirty="0" smtClean="0">
                <a:solidFill>
                  <a:schemeClr val="tx1"/>
                </a:solidFill>
                <a:effectLst/>
                <a:latin typeface="+mn-lt"/>
                <a:ea typeface="+mn-ea"/>
                <a:cs typeface="+mn-cs"/>
              </a:rPr>
              <a:t>«Упрощенная авторизация» указывается если услуга переведена в электронный вид до </a:t>
            </a:r>
            <a:r>
              <a:rPr lang="en-US" sz="1100" kern="1200" dirty="0" smtClean="0">
                <a:solidFill>
                  <a:schemeClr val="tx1"/>
                </a:solidFill>
                <a:effectLst/>
                <a:latin typeface="+mn-lt"/>
                <a:ea typeface="+mn-ea"/>
                <a:cs typeface="+mn-cs"/>
              </a:rPr>
              <a:t>I</a:t>
            </a:r>
            <a:r>
              <a:rPr lang="ru-RU" sz="1100" kern="1200" dirty="0" smtClean="0">
                <a:solidFill>
                  <a:schemeClr val="tx1"/>
                </a:solidFill>
                <a:effectLst/>
                <a:latin typeface="+mn-lt"/>
                <a:ea typeface="+mn-ea"/>
                <a:cs typeface="+mn-cs"/>
              </a:rPr>
              <a:t> или </a:t>
            </a:r>
            <a:r>
              <a:rPr lang="en-US" sz="1100" kern="1200" dirty="0" smtClean="0">
                <a:solidFill>
                  <a:schemeClr val="tx1"/>
                </a:solidFill>
                <a:effectLst/>
                <a:latin typeface="+mn-lt"/>
                <a:ea typeface="+mn-ea"/>
                <a:cs typeface="+mn-cs"/>
              </a:rPr>
              <a:t>II</a:t>
            </a:r>
            <a:r>
              <a:rPr lang="ru-RU" sz="1100" kern="1200" dirty="0" smtClean="0">
                <a:solidFill>
                  <a:schemeClr val="tx1"/>
                </a:solidFill>
                <a:effectLst/>
                <a:latin typeface="+mn-lt"/>
                <a:ea typeface="+mn-ea"/>
                <a:cs typeface="+mn-cs"/>
              </a:rPr>
              <a:t> этапа.</a:t>
            </a:r>
          </a:p>
          <a:p>
            <a:pPr>
              <a:lnSpc>
                <a:spcPct val="100000"/>
              </a:lnSpc>
              <a:spcBef>
                <a:spcPts val="0"/>
              </a:spcBef>
            </a:pPr>
            <a:r>
              <a:rPr lang="ru-RU" sz="1100" kern="1200" dirty="0" smtClean="0">
                <a:solidFill>
                  <a:schemeClr val="tx1"/>
                </a:solidFill>
                <a:effectLst/>
                <a:latin typeface="+mn-lt"/>
                <a:ea typeface="+mn-ea"/>
                <a:cs typeface="+mn-cs"/>
              </a:rPr>
              <a:t>«Полная авторизация» указывается если услуга переведена в электронный вид до </a:t>
            </a:r>
            <a:r>
              <a:rPr lang="en-US" sz="1100" kern="1200" dirty="0" smtClean="0">
                <a:solidFill>
                  <a:schemeClr val="tx1"/>
                </a:solidFill>
                <a:effectLst/>
                <a:latin typeface="+mn-lt"/>
                <a:ea typeface="+mn-ea"/>
                <a:cs typeface="+mn-cs"/>
              </a:rPr>
              <a:t>III</a:t>
            </a:r>
            <a:r>
              <a:rPr lang="ru-RU" sz="1100"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IV</a:t>
            </a:r>
            <a:r>
              <a:rPr lang="ru-RU" sz="1100" kern="1200" dirty="0" smtClean="0">
                <a:solidFill>
                  <a:schemeClr val="tx1"/>
                </a:solidFill>
                <a:effectLst/>
                <a:latin typeface="+mn-lt"/>
                <a:ea typeface="+mn-ea"/>
                <a:cs typeface="+mn-cs"/>
              </a:rPr>
              <a:t> или</a:t>
            </a:r>
            <a:r>
              <a:rPr lang="en-US" sz="1100" kern="1200" dirty="0" smtClean="0">
                <a:solidFill>
                  <a:schemeClr val="tx1"/>
                </a:solidFill>
                <a:effectLst/>
                <a:latin typeface="+mn-lt"/>
                <a:ea typeface="+mn-ea"/>
                <a:cs typeface="+mn-cs"/>
              </a:rPr>
              <a:t> V</a:t>
            </a:r>
            <a:r>
              <a:rPr lang="ru-RU" sz="1100" kern="1200" dirty="0" smtClean="0">
                <a:solidFill>
                  <a:schemeClr val="tx1"/>
                </a:solidFill>
                <a:effectLst/>
                <a:latin typeface="+mn-lt"/>
                <a:ea typeface="+mn-ea"/>
                <a:cs typeface="+mn-cs"/>
              </a:rPr>
              <a:t> этапа.</a:t>
            </a:r>
          </a:p>
          <a:p>
            <a:pPr>
              <a:lnSpc>
                <a:spcPct val="100000"/>
              </a:lnSpc>
              <a:spcBef>
                <a:spcPts val="0"/>
              </a:spcBef>
            </a:pPr>
            <a:r>
              <a:rPr lang="ru-RU" sz="1100" b="1" kern="1200" dirty="0" smtClean="0">
                <a:solidFill>
                  <a:schemeClr val="tx1"/>
                </a:solidFill>
                <a:effectLst/>
                <a:latin typeface="+mn-lt"/>
                <a:ea typeface="+mn-ea"/>
                <a:cs typeface="+mn-cs"/>
              </a:rPr>
              <a:t>2. Поле «Адрес в сети интернет».</a:t>
            </a:r>
          </a:p>
          <a:p>
            <a:pPr>
              <a:lnSpc>
                <a:spcPct val="100000"/>
              </a:lnSpc>
              <a:spcBef>
                <a:spcPts val="0"/>
              </a:spcBef>
            </a:pPr>
            <a:r>
              <a:rPr lang="ru-RU" sz="1100" kern="1200" dirty="0" smtClean="0">
                <a:solidFill>
                  <a:schemeClr val="tx1"/>
                </a:solidFill>
                <a:effectLst/>
                <a:latin typeface="+mn-lt"/>
                <a:ea typeface="+mn-ea"/>
                <a:cs typeface="+mn-cs"/>
              </a:rPr>
              <a:t> В случае, если услуга оказывается в электронном виде в сети Интернет, в данном поле следует указать ссылку на получение этой услуги (Например, </a:t>
            </a:r>
            <a:r>
              <a:rPr lang="ru-RU" sz="1100" u="sng" kern="1200" dirty="0" err="1" smtClean="0">
                <a:solidFill>
                  <a:schemeClr val="tx1"/>
                </a:solidFill>
                <a:effectLst/>
                <a:latin typeface="+mn-lt"/>
                <a:ea typeface="+mn-ea"/>
                <a:cs typeface="+mn-cs"/>
              </a:rPr>
              <a:t>услуги.екатеринбург.рф</a:t>
            </a:r>
            <a:r>
              <a:rPr lang="ru-RU" sz="1100" u="sng" kern="1200" dirty="0" smtClean="0">
                <a:solidFill>
                  <a:schemeClr val="tx1"/>
                </a:solidFill>
                <a:effectLst/>
                <a:latin typeface="+mn-lt"/>
                <a:ea typeface="+mn-ea"/>
                <a:cs typeface="+mn-cs"/>
              </a:rPr>
              <a:t>/</a:t>
            </a:r>
            <a:r>
              <a:rPr lang="ru-RU" sz="1100" u="sng" kern="1200" dirty="0" err="1" smtClean="0">
                <a:solidFill>
                  <a:schemeClr val="tx1"/>
                </a:solidFill>
                <a:effectLst/>
                <a:latin typeface="+mn-lt"/>
                <a:ea typeface="+mn-ea"/>
                <a:cs typeface="+mn-cs"/>
              </a:rPr>
              <a:t>municipal</a:t>
            </a:r>
            <a:r>
              <a:rPr lang="ru-RU" sz="1100" u="sng" kern="1200" dirty="0" smtClean="0">
                <a:solidFill>
                  <a:schemeClr val="tx1"/>
                </a:solidFill>
                <a:effectLst/>
                <a:latin typeface="+mn-lt"/>
                <a:ea typeface="+mn-ea"/>
                <a:cs typeface="+mn-cs"/>
              </a:rPr>
              <a:t>/?sub2=175</a:t>
            </a:r>
            <a:r>
              <a:rPr lang="ru-RU" sz="1100" i="1" kern="1200" dirty="0" smtClean="0">
                <a:solidFill>
                  <a:schemeClr val="tx1"/>
                </a:solidFill>
                <a:effectLst/>
                <a:latin typeface="+mn-lt"/>
                <a:ea typeface="+mn-ea"/>
                <a:cs typeface="+mn-cs"/>
              </a:rPr>
              <a:t>).</a:t>
            </a:r>
            <a:r>
              <a:rPr lang="ru-RU" sz="1100" kern="1200" dirty="0" smtClean="0">
                <a:solidFill>
                  <a:schemeClr val="tx1"/>
                </a:solidFill>
                <a:effectLst/>
                <a:latin typeface="+mn-lt"/>
                <a:ea typeface="+mn-ea"/>
                <a:cs typeface="+mn-cs"/>
              </a:rPr>
              <a:t> </a:t>
            </a:r>
          </a:p>
          <a:p>
            <a:pPr>
              <a:lnSpc>
                <a:spcPct val="100000"/>
              </a:lnSpc>
              <a:spcBef>
                <a:spcPts val="0"/>
              </a:spcBef>
            </a:pPr>
            <a:r>
              <a:rPr lang="ru-RU" sz="1100" kern="1200" dirty="0" smtClean="0">
                <a:solidFill>
                  <a:schemeClr val="tx1"/>
                </a:solidFill>
                <a:effectLst/>
                <a:latin typeface="+mn-lt"/>
                <a:ea typeface="+mn-ea"/>
                <a:cs typeface="+mn-cs"/>
              </a:rPr>
              <a:t>Ссылка </a:t>
            </a:r>
            <a:r>
              <a:rPr lang="ru-RU" sz="1100" b="1" kern="1200" dirty="0" smtClean="0">
                <a:solidFill>
                  <a:schemeClr val="tx1"/>
                </a:solidFill>
                <a:effectLst/>
                <a:latin typeface="+mn-lt"/>
                <a:ea typeface="+mn-ea"/>
                <a:cs typeface="+mn-cs"/>
              </a:rPr>
              <a:t>не должна </a:t>
            </a:r>
            <a:r>
              <a:rPr lang="ru-RU" sz="1100" kern="1200" dirty="0" smtClean="0">
                <a:solidFill>
                  <a:schemeClr val="tx1"/>
                </a:solidFill>
                <a:effectLst/>
                <a:latin typeface="+mn-lt"/>
                <a:ea typeface="+mn-ea"/>
                <a:cs typeface="+mn-cs"/>
              </a:rPr>
              <a:t>указывать на ЕПГУ (</a:t>
            </a:r>
            <a:r>
              <a:rPr lang="ru-RU" sz="1100" u="sng" kern="1200" dirty="0" smtClean="0">
                <a:solidFill>
                  <a:schemeClr val="tx1"/>
                </a:solidFill>
                <a:effectLst/>
                <a:latin typeface="+mn-lt"/>
                <a:ea typeface="+mn-ea"/>
                <a:cs typeface="+mn-cs"/>
                <a:hlinkClick r:id="rId3"/>
              </a:rPr>
              <a:t>www.gosuslugi.ru</a:t>
            </a:r>
            <a:r>
              <a:rPr lang="ru-RU" sz="1100" kern="1200" dirty="0" smtClean="0">
                <a:solidFill>
                  <a:schemeClr val="tx1"/>
                </a:solidFill>
                <a:effectLst/>
                <a:latin typeface="+mn-lt"/>
                <a:ea typeface="+mn-ea"/>
                <a:cs typeface="+mn-cs"/>
              </a:rPr>
              <a:t>) и на старый региональный портал государственных и муниципальных услуг Свердловской области(www.66.gosuslugi.ru) (не актуален с 2018 года).</a:t>
            </a:r>
          </a:p>
          <a:p>
            <a:pPr>
              <a:lnSpc>
                <a:spcPct val="100000"/>
              </a:lnSpc>
              <a:spcBef>
                <a:spcPts val="0"/>
              </a:spcBef>
            </a:pPr>
            <a:r>
              <a:rPr lang="ru-RU" sz="1100" b="1" kern="1200" dirty="0" smtClean="0">
                <a:solidFill>
                  <a:schemeClr val="tx1"/>
                </a:solidFill>
                <a:effectLst/>
                <a:latin typeface="+mn-lt"/>
                <a:ea typeface="+mn-ea"/>
                <a:cs typeface="+mn-cs"/>
              </a:rPr>
              <a:t>3. Поля «Текущий этап оказания услуги в электронной</a:t>
            </a:r>
            <a:r>
              <a:rPr lang="ru-RU" sz="1100" b="1" kern="1200" baseline="0" dirty="0" smtClean="0">
                <a:solidFill>
                  <a:schemeClr val="tx1"/>
                </a:solidFill>
                <a:effectLst/>
                <a:latin typeface="+mn-lt"/>
                <a:ea typeface="+mn-ea"/>
                <a:cs typeface="+mn-cs"/>
              </a:rPr>
              <a:t> форме» и «Целевой этап оказания услуги в электронной форме».</a:t>
            </a:r>
          </a:p>
          <a:p>
            <a:pPr>
              <a:lnSpc>
                <a:spcPct val="100000"/>
              </a:lnSpc>
              <a:spcBef>
                <a:spcPts val="0"/>
              </a:spcBef>
            </a:pPr>
            <a:r>
              <a:rPr lang="ru-RU" sz="1100" kern="1200" dirty="0" smtClean="0">
                <a:solidFill>
                  <a:schemeClr val="tx1"/>
                </a:solidFill>
                <a:effectLst/>
                <a:latin typeface="+mn-lt"/>
                <a:ea typeface="+mn-ea"/>
                <a:cs typeface="+mn-cs"/>
              </a:rPr>
              <a:t>Этапы должны быть указаны в соответствии с распоряжением Правительства Российской Федерации от 17.12.2009 № 1993-р «Об утверждении сводного перечня первоочередных государственных и муниципальных услуг, предоставляемых в электронном виде».</a:t>
            </a:r>
          </a:p>
          <a:p>
            <a:pPr>
              <a:lnSpc>
                <a:spcPct val="100000"/>
              </a:lnSpc>
              <a:spcBef>
                <a:spcPts val="0"/>
              </a:spcBef>
            </a:pPr>
            <a:r>
              <a:rPr lang="ru-RU" sz="1100" kern="1200" dirty="0" smtClean="0">
                <a:solidFill>
                  <a:schemeClr val="tx1"/>
                </a:solidFill>
                <a:effectLst/>
                <a:latin typeface="+mn-lt"/>
                <a:ea typeface="+mn-ea"/>
                <a:cs typeface="+mn-cs"/>
              </a:rPr>
              <a:t>Для определения целевого этапа необходимо </a:t>
            </a:r>
            <a:r>
              <a:rPr lang="ru-RU" sz="1100" b="0" kern="1200" dirty="0" smtClean="0">
                <a:solidFill>
                  <a:schemeClr val="tx1"/>
                </a:solidFill>
                <a:effectLst/>
                <a:latin typeface="+mn-lt"/>
                <a:ea typeface="+mn-ea"/>
                <a:cs typeface="+mn-cs"/>
              </a:rPr>
              <a:t>руководствоваться административным регламентом.</a:t>
            </a:r>
            <a:r>
              <a:rPr lang="ru-RU" sz="1100" b="0" kern="1200" baseline="0" dirty="0" smtClean="0">
                <a:solidFill>
                  <a:schemeClr val="tx1"/>
                </a:solidFill>
                <a:effectLst/>
                <a:latin typeface="+mn-lt"/>
                <a:ea typeface="+mn-ea"/>
                <a:cs typeface="+mn-cs"/>
              </a:rPr>
              <a:t> Если в административном регламенте прописано, что при условии технической возможности возможно подать документы через ЕПГУ, то указать целевой этап – «</a:t>
            </a:r>
            <a:r>
              <a:rPr lang="en-US" sz="1100" b="0" kern="1200" baseline="0" dirty="0" smtClean="0">
                <a:solidFill>
                  <a:schemeClr val="tx1"/>
                </a:solidFill>
                <a:effectLst/>
                <a:latin typeface="+mn-lt"/>
                <a:ea typeface="+mn-ea"/>
                <a:cs typeface="+mn-cs"/>
              </a:rPr>
              <a:t>III</a:t>
            </a:r>
            <a:r>
              <a:rPr lang="ru-RU" sz="1100" b="0" kern="1200" baseline="0" dirty="0" smtClean="0">
                <a:solidFill>
                  <a:schemeClr val="tx1"/>
                </a:solidFill>
                <a:effectLst/>
                <a:latin typeface="+mn-lt"/>
                <a:ea typeface="+mn-ea"/>
                <a:cs typeface="+mn-cs"/>
              </a:rPr>
              <a:t> этап». Если прописано, что при условии технической возможности можно получить результат услуги через ЕПГУ, то указать целевой этап – «</a:t>
            </a:r>
            <a:r>
              <a:rPr lang="en-US" sz="1100" b="0" kern="1200" baseline="0" dirty="0" smtClean="0">
                <a:solidFill>
                  <a:schemeClr val="tx1"/>
                </a:solidFill>
                <a:effectLst/>
                <a:latin typeface="+mn-lt"/>
                <a:ea typeface="+mn-ea"/>
                <a:cs typeface="+mn-cs"/>
              </a:rPr>
              <a:t>V</a:t>
            </a:r>
            <a:r>
              <a:rPr lang="ru-RU" sz="1100" b="0" kern="1200" baseline="0" dirty="0" smtClean="0">
                <a:solidFill>
                  <a:schemeClr val="tx1"/>
                </a:solidFill>
                <a:effectLst/>
                <a:latin typeface="+mn-lt"/>
                <a:ea typeface="+mn-ea"/>
                <a:cs typeface="+mn-cs"/>
              </a:rPr>
              <a:t> этап».</a:t>
            </a:r>
            <a:endParaRPr lang="ru-RU" sz="1100" b="0" kern="1200" dirty="0" smtClean="0">
              <a:solidFill>
                <a:schemeClr val="tx1"/>
              </a:solidFill>
              <a:effectLst/>
              <a:latin typeface="+mn-lt"/>
              <a:ea typeface="+mn-ea"/>
              <a:cs typeface="+mn-cs"/>
            </a:endParaRPr>
          </a:p>
          <a:p>
            <a:pPr>
              <a:lnSpc>
                <a:spcPct val="100000"/>
              </a:lnSpc>
              <a:spcBef>
                <a:spcPts val="0"/>
              </a:spcBef>
            </a:pPr>
            <a:r>
              <a:rPr lang="ru-RU" sz="1100" kern="1200" dirty="0" smtClean="0">
                <a:solidFill>
                  <a:schemeClr val="tx1"/>
                </a:solidFill>
                <a:effectLst/>
                <a:latin typeface="+mn-lt"/>
                <a:ea typeface="+mn-ea"/>
                <a:cs typeface="+mn-cs"/>
              </a:rPr>
              <a:t>ИОГВ при определении целевого этапа дополнительно должны руководствоваться графой 6 перечня государственных услуг, оказываемых ИОГВ, подлежащих переводу в электронный вид, утвержденный Протоколом комиссии по качеству предоставления услуг и исполнения функций в Свердловской области № 12 от 27.04.2017 (с внесенными изменениями Протоколом № 131 от 17.07.2017).</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7</a:t>
            </a:fld>
            <a:endParaRPr lang="ru-RU"/>
          </a:p>
        </p:txBody>
      </p:sp>
    </p:spTree>
    <p:extLst>
      <p:ext uri="{BB962C8B-B14F-4D97-AF65-F5344CB8AC3E}">
        <p14:creationId xmlns:p14="http://schemas.microsoft.com/office/powerpoint/2010/main" val="197951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ru-RU" altLang="ru-RU" sz="1100" b="1" dirty="0" smtClean="0"/>
              <a:t>Раздел «Дополнительные сведения» для ИОГВ и ОМСУ.</a:t>
            </a:r>
          </a:p>
          <a:p>
            <a:pPr marL="0" indent="0">
              <a:lnSpc>
                <a:spcPct val="100000"/>
              </a:lnSpc>
              <a:spcBef>
                <a:spcPts val="0"/>
              </a:spcBef>
              <a:buNone/>
            </a:pPr>
            <a:r>
              <a:rPr lang="ru-RU" altLang="ru-RU" sz="1100" b="1" dirty="0" smtClean="0"/>
              <a:t>1. Поле «Показатели доступности и качества».</a:t>
            </a:r>
          </a:p>
          <a:p>
            <a:pPr>
              <a:lnSpc>
                <a:spcPct val="100000"/>
              </a:lnSpc>
              <a:spcBef>
                <a:spcPts val="0"/>
              </a:spcBef>
            </a:pPr>
            <a:r>
              <a:rPr lang="ru-RU" sz="1100" b="0" dirty="0" smtClean="0"/>
              <a:t>Сведения о количестве взаимодействий заявителя с должностными лицами при предоставлении данной услуги, а также о продолжительности одного взаимодействия заявителя с должностным лицом</a:t>
            </a:r>
            <a:endParaRPr lang="ru-RU" sz="1100" b="0" kern="1200" dirty="0" smtClean="0">
              <a:solidFill>
                <a:schemeClr val="tx1"/>
              </a:solidFill>
              <a:effectLst/>
              <a:latin typeface="+mn-lt"/>
              <a:ea typeface="+mn-ea"/>
              <a:cs typeface="+mn-cs"/>
            </a:endParaRPr>
          </a:p>
          <a:p>
            <a:pPr>
              <a:lnSpc>
                <a:spcPct val="100000"/>
              </a:lnSpc>
              <a:spcBef>
                <a:spcPts val="0"/>
              </a:spcBef>
            </a:pPr>
            <a:r>
              <a:rPr lang="ru-RU" sz="1100" kern="1200" dirty="0" smtClean="0">
                <a:solidFill>
                  <a:schemeClr val="tx1"/>
                </a:solidFill>
                <a:effectLst/>
                <a:latin typeface="+mn-lt"/>
                <a:ea typeface="+mn-ea"/>
                <a:cs typeface="+mn-cs"/>
              </a:rPr>
              <a:t>вводится через текстовый редактор. Указать информацию можно цифрами или текстом. Заполнить следует так, как написано в административном регламенте.</a:t>
            </a:r>
            <a:br>
              <a:rPr lang="ru-RU" sz="1100" kern="1200" dirty="0" smtClean="0">
                <a:solidFill>
                  <a:schemeClr val="tx1"/>
                </a:solidFill>
                <a:effectLst/>
                <a:latin typeface="+mn-lt"/>
                <a:ea typeface="+mn-ea"/>
                <a:cs typeface="+mn-cs"/>
              </a:rPr>
            </a:br>
            <a:r>
              <a:rPr lang="ru-RU" sz="1100" kern="1200" dirty="0" smtClean="0">
                <a:solidFill>
                  <a:schemeClr val="tx1"/>
                </a:solidFill>
                <a:effectLst/>
                <a:latin typeface="+mn-lt"/>
                <a:ea typeface="+mn-ea"/>
                <a:cs typeface="+mn-cs"/>
              </a:rPr>
              <a:t>Пример: не более 2 взаимодействий продолжительностью 20 минут.</a:t>
            </a:r>
          </a:p>
          <a:p>
            <a:pPr>
              <a:lnSpc>
                <a:spcPct val="100000"/>
              </a:lnSpc>
              <a:spcBef>
                <a:spcPts val="0"/>
              </a:spcBef>
            </a:pPr>
            <a:r>
              <a:rPr lang="ru-RU" sz="1100" kern="1200" dirty="0" smtClean="0">
                <a:solidFill>
                  <a:schemeClr val="tx1"/>
                </a:solidFill>
                <a:effectLst/>
                <a:latin typeface="+mn-lt"/>
                <a:ea typeface="+mn-ea"/>
                <a:cs typeface="+mn-cs"/>
              </a:rPr>
              <a:t>Если услуга предоставляется через МФЦ,</a:t>
            </a:r>
            <a:r>
              <a:rPr lang="ru-RU" sz="1100" kern="1200" baseline="0" dirty="0" smtClean="0">
                <a:solidFill>
                  <a:schemeClr val="tx1"/>
                </a:solidFill>
                <a:effectLst/>
                <a:latin typeface="+mn-lt"/>
                <a:ea typeface="+mn-ea"/>
                <a:cs typeface="+mn-cs"/>
              </a:rPr>
              <a:t> то необходимо отметить галочкой </a:t>
            </a:r>
            <a:r>
              <a:rPr lang="ru-RU" sz="1100" b="1" kern="1200" baseline="0" dirty="0" smtClean="0">
                <a:solidFill>
                  <a:schemeClr val="tx1"/>
                </a:solidFill>
                <a:effectLst/>
                <a:latin typeface="+mn-lt"/>
                <a:ea typeface="+mn-ea"/>
                <a:cs typeface="+mn-cs"/>
              </a:rPr>
              <a:t>«Возможность получения услуги в МФЦ».</a:t>
            </a:r>
          </a:p>
          <a:p>
            <a:pPr>
              <a:lnSpc>
                <a:spcPct val="100000"/>
              </a:lnSpc>
              <a:spcBef>
                <a:spcPts val="0"/>
              </a:spcBef>
            </a:pPr>
            <a:r>
              <a:rPr lang="ru-RU" sz="1100" kern="1200" baseline="0" dirty="0" smtClean="0">
                <a:solidFill>
                  <a:schemeClr val="tx1"/>
                </a:solidFill>
                <a:effectLst/>
                <a:latin typeface="+mn-lt"/>
                <a:ea typeface="+mn-ea"/>
                <a:cs typeface="+mn-cs"/>
              </a:rPr>
              <a:t>Если на ЕПГУ возможно получать информацию о ходе предоставления услуги, то необходимо отметить галочкой </a:t>
            </a:r>
            <a:r>
              <a:rPr lang="ru-RU" sz="1100" b="1" kern="1200" baseline="0" dirty="0" smtClean="0">
                <a:solidFill>
                  <a:schemeClr val="tx1"/>
                </a:solidFill>
                <a:effectLst/>
                <a:latin typeface="+mn-lt"/>
                <a:ea typeface="+mn-ea"/>
                <a:cs typeface="+mn-cs"/>
              </a:rPr>
              <a:t>«Возможность получения информации о ходе предоставления услуги»</a:t>
            </a:r>
            <a:r>
              <a:rPr lang="ru-RU" sz="1100" kern="1200" baseline="0" dirty="0" smtClean="0">
                <a:solidFill>
                  <a:schemeClr val="tx1"/>
                </a:solidFill>
                <a:effectLst/>
                <a:latin typeface="+mn-lt"/>
                <a:ea typeface="+mn-ea"/>
                <a:cs typeface="+mn-cs"/>
              </a:rPr>
              <a:t>. Т.е. если услуга переведена до </a:t>
            </a:r>
            <a:r>
              <a:rPr lang="en-US" sz="1100" kern="1200" baseline="0" dirty="0" smtClean="0">
                <a:solidFill>
                  <a:schemeClr val="tx1"/>
                </a:solidFill>
                <a:effectLst/>
                <a:latin typeface="+mn-lt"/>
                <a:ea typeface="+mn-ea"/>
                <a:cs typeface="+mn-cs"/>
              </a:rPr>
              <a:t>IV</a:t>
            </a:r>
            <a:r>
              <a:rPr lang="ru-RU" sz="1100" kern="1200" baseline="0" dirty="0" smtClean="0">
                <a:solidFill>
                  <a:schemeClr val="tx1"/>
                </a:solidFill>
                <a:effectLst/>
                <a:latin typeface="+mn-lt"/>
                <a:ea typeface="+mn-ea"/>
                <a:cs typeface="+mn-cs"/>
              </a:rPr>
              <a:t> этапа и это указано в </a:t>
            </a:r>
            <a:r>
              <a:rPr lang="ru-RU" sz="1100" b="1" kern="1200" baseline="0" dirty="0" smtClean="0">
                <a:solidFill>
                  <a:schemeClr val="tx1"/>
                </a:solidFill>
                <a:effectLst/>
                <a:latin typeface="+mn-lt"/>
                <a:ea typeface="+mn-ea"/>
                <a:cs typeface="+mn-cs"/>
              </a:rPr>
              <a:t>поле </a:t>
            </a:r>
            <a:r>
              <a:rPr lang="ru-RU" sz="1100" b="1" kern="1200" dirty="0" smtClean="0">
                <a:solidFill>
                  <a:schemeClr val="tx1"/>
                </a:solidFill>
                <a:effectLst/>
                <a:latin typeface="+mn-lt"/>
                <a:ea typeface="+mn-ea"/>
                <a:cs typeface="+mn-cs"/>
              </a:rPr>
              <a:t>«Текущий этап оказания услуги в электронной</a:t>
            </a:r>
            <a:r>
              <a:rPr lang="ru-RU" sz="1100" b="1" kern="1200" baseline="0" dirty="0" smtClean="0">
                <a:solidFill>
                  <a:schemeClr val="tx1"/>
                </a:solidFill>
                <a:effectLst/>
                <a:latin typeface="+mn-lt"/>
                <a:ea typeface="+mn-ea"/>
                <a:cs typeface="+mn-cs"/>
              </a:rPr>
              <a:t> форме» </a:t>
            </a:r>
            <a:r>
              <a:rPr lang="ru-RU" sz="1100" kern="1200" baseline="0" dirty="0" smtClean="0">
                <a:solidFill>
                  <a:schemeClr val="tx1"/>
                </a:solidFill>
                <a:effectLst/>
                <a:latin typeface="+mn-lt"/>
                <a:ea typeface="+mn-ea"/>
                <a:cs typeface="+mn-cs"/>
              </a:rPr>
              <a:t>, то необходимо также отметить галочкой.</a:t>
            </a:r>
          </a:p>
          <a:p>
            <a:pPr>
              <a:lnSpc>
                <a:spcPct val="100000"/>
              </a:lnSpc>
              <a:spcBef>
                <a:spcPts val="0"/>
              </a:spcBef>
            </a:pPr>
            <a:r>
              <a:rPr lang="ru-RU" sz="1100" b="1" kern="1200" baseline="0" dirty="0" smtClean="0">
                <a:solidFill>
                  <a:schemeClr val="tx1"/>
                </a:solidFill>
                <a:effectLst/>
                <a:latin typeface="+mn-lt"/>
                <a:ea typeface="+mn-ea"/>
                <a:cs typeface="+mn-cs"/>
              </a:rPr>
              <a:t>2. Поле «Иные показатели доступности и качества».</a:t>
            </a:r>
          </a:p>
          <a:p>
            <a:pPr>
              <a:lnSpc>
                <a:spcPct val="100000"/>
              </a:lnSpc>
              <a:spcBef>
                <a:spcPts val="0"/>
              </a:spcBef>
            </a:pPr>
            <a:r>
              <a:rPr lang="ru-RU" sz="1100" b="0" dirty="0" smtClean="0"/>
              <a:t>Указываются сведения об иных показатели доступности и качества, приведенных в административном регламенте, регулирующем предоставление услуги.</a:t>
            </a:r>
            <a:endParaRPr lang="ru-RU" sz="1100" b="0" kern="1200" dirty="0" smtClean="0">
              <a:solidFill>
                <a:schemeClr val="tx1"/>
              </a:solidFill>
              <a:effectLst/>
              <a:latin typeface="+mn-lt"/>
              <a:ea typeface="+mn-ea"/>
              <a:cs typeface="+mn-cs"/>
            </a:endParaRPr>
          </a:p>
          <a:p>
            <a:pPr>
              <a:lnSpc>
                <a:spcPct val="100000"/>
              </a:lnSpc>
              <a:spcBef>
                <a:spcPts val="0"/>
              </a:spcBef>
            </a:pPr>
            <a:r>
              <a:rPr lang="ru-RU" sz="1100" kern="1200" dirty="0" smtClean="0">
                <a:solidFill>
                  <a:schemeClr val="tx1"/>
                </a:solidFill>
                <a:effectLst/>
                <a:latin typeface="+mn-lt"/>
                <a:ea typeface="+mn-ea"/>
                <a:cs typeface="+mn-cs"/>
              </a:rPr>
              <a:t>Дополнительно, в данном поле можно разместить информацию об иных показатели доступности и качества. Например, в центрах предоставления услуг и т.д.</a:t>
            </a:r>
          </a:p>
          <a:p>
            <a:pPr>
              <a:lnSpc>
                <a:spcPct val="100000"/>
              </a:lnSpc>
              <a:spcBef>
                <a:spcPts val="0"/>
              </a:spcBef>
            </a:pPr>
            <a:r>
              <a:rPr lang="ru-RU" sz="1100" b="1" kern="1200" dirty="0" smtClean="0">
                <a:solidFill>
                  <a:schemeClr val="tx1"/>
                </a:solidFill>
                <a:effectLst/>
                <a:latin typeface="+mn-lt"/>
                <a:ea typeface="+mn-ea"/>
                <a:cs typeface="+mn-cs"/>
              </a:rPr>
              <a:t>3. Поле «Брошюра для заявителя».</a:t>
            </a:r>
          </a:p>
          <a:p>
            <a:pPr>
              <a:lnSpc>
                <a:spcPct val="100000"/>
              </a:lnSpc>
              <a:spcBef>
                <a:spcPts val="0"/>
              </a:spcBef>
            </a:pPr>
            <a:r>
              <a:rPr lang="ru-RU" sz="1100" dirty="0" smtClean="0"/>
              <a:t>Файл, представляющий из себя информационную брошюру для заявителя о порядке и особенностях предоставления данной услуги. Отлично</a:t>
            </a:r>
            <a:r>
              <a:rPr lang="ru-RU" sz="1100" baseline="0" dirty="0" smtClean="0"/>
              <a:t> от адм. регламента. Если есть, то можно добавить.</a:t>
            </a:r>
            <a:endParaRPr lang="ru-RU" sz="1100"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8</a:t>
            </a:fld>
            <a:endParaRPr lang="ru-RU"/>
          </a:p>
        </p:txBody>
      </p:sp>
    </p:spTree>
    <p:extLst>
      <p:ext uri="{BB962C8B-B14F-4D97-AF65-F5344CB8AC3E}">
        <p14:creationId xmlns:p14="http://schemas.microsoft.com/office/powerpoint/2010/main" val="183162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0"/>
              </a:spcBef>
            </a:pPr>
            <a:r>
              <a:rPr lang="ru-RU" b="1" dirty="0" smtClean="0"/>
              <a:t>Раздел «Порядок информирования».</a:t>
            </a:r>
          </a:p>
          <a:p>
            <a:pPr>
              <a:spcBef>
                <a:spcPts val="0"/>
              </a:spcBef>
            </a:pPr>
            <a:r>
              <a:rPr lang="ru-RU" dirty="0" smtClean="0"/>
              <a:t>Все поля заполняются в соответствии с реквизитами ИОГВ или ОМСУ. И</a:t>
            </a:r>
            <a:r>
              <a:rPr lang="ru-RU" altLang="ru-RU" dirty="0" smtClean="0"/>
              <a:t>з текста адм. регламента исключена </a:t>
            </a:r>
            <a:r>
              <a:rPr lang="ru-RU" altLang="ru-RU" b="1" dirty="0" smtClean="0"/>
              <a:t>информация справочного характера</a:t>
            </a:r>
            <a:r>
              <a:rPr lang="ru-RU" altLang="ru-RU" dirty="0" smtClean="0"/>
              <a:t>. Указанную информацию в обязательном порядке необходимо размещать в сведениях об услуге.</a:t>
            </a:r>
            <a:endParaRPr lang="ru-RU" dirty="0" smtClean="0"/>
          </a:p>
          <a:p>
            <a:pPr>
              <a:spcBef>
                <a:spcPts val="0"/>
              </a:spcBef>
            </a:pPr>
            <a:r>
              <a:rPr lang="ru-RU" b="1" dirty="0" smtClean="0"/>
              <a:t>1. Поле «Заполнить вручную».</a:t>
            </a:r>
          </a:p>
          <a:p>
            <a:pPr>
              <a:spcBef>
                <a:spcPts val="0"/>
              </a:spcBef>
            </a:pPr>
            <a:r>
              <a:rPr lang="ru-RU" dirty="0" smtClean="0"/>
              <a:t>Если поля не заполнились автоматически, то возможно заполнить вручную каждое поле. Для этого необходимо отметить галочкой поле «заполнить вручную».</a:t>
            </a:r>
          </a:p>
          <a:p>
            <a:pPr>
              <a:spcBef>
                <a:spcPts val="0"/>
              </a:spcBef>
            </a:pPr>
            <a:r>
              <a:rPr lang="ru-RU" b="1" dirty="0" smtClean="0"/>
              <a:t>2. Поле «Дополнительная информация».</a:t>
            </a:r>
          </a:p>
          <a:p>
            <a:pPr>
              <a:spcBef>
                <a:spcPts val="0"/>
              </a:spcBef>
            </a:pPr>
            <a:r>
              <a:rPr lang="ru-RU" dirty="0" smtClean="0"/>
              <a:t>Можно дополнить любую справочную информацию.</a:t>
            </a:r>
            <a:r>
              <a:rPr lang="ru-RU" baseline="0" dirty="0" smtClean="0"/>
              <a:t> Например, график работы.</a:t>
            </a:r>
          </a:p>
          <a:p>
            <a:pPr>
              <a:spcBef>
                <a:spcPts val="0"/>
              </a:spcBef>
            </a:pPr>
            <a:r>
              <a:rPr lang="ru-RU" b="1" baseline="0" dirty="0" smtClean="0"/>
              <a:t>3. Поле «Выбрать офисы консультирования».</a:t>
            </a:r>
          </a:p>
          <a:p>
            <a:pPr>
              <a:spcBef>
                <a:spcPts val="0"/>
              </a:spcBef>
            </a:pPr>
            <a:r>
              <a:rPr lang="ru-RU" baseline="0" dirty="0" smtClean="0"/>
              <a:t>Возможно добавления подведомственных организаций и учреждений, если они занесены в РГУ и являются подведомственными ИОГВ или ОМСУ. Можно выбрать несколько организаций и учреждений.</a:t>
            </a:r>
          </a:p>
          <a:p>
            <a:pPr>
              <a:spcBef>
                <a:spcPts val="0"/>
              </a:spcBef>
            </a:pPr>
            <a:r>
              <a:rPr lang="ru-RU" b="1" baseline="0" dirty="0" smtClean="0"/>
              <a:t>4. Поле «Способы информирования заявителей».</a:t>
            </a:r>
          </a:p>
          <a:p>
            <a:pPr>
              <a:spcBef>
                <a:spcPts val="0"/>
              </a:spcBef>
            </a:pPr>
            <a:r>
              <a:rPr lang="ru-RU" dirty="0" smtClean="0"/>
              <a:t>Необходимо отметить все способы информирования заявителей. Дополнительно к каждому способу можно добавить какой-нибудь комментарий.</a:t>
            </a:r>
          </a:p>
          <a:p>
            <a:pPr>
              <a:spcBef>
                <a:spcPts val="0"/>
              </a:spcBef>
            </a:pPr>
            <a:r>
              <a:rPr lang="ru-RU" dirty="0" smtClean="0"/>
              <a:t>Если есть еще способы отличные от данных, то его можно описать в </a:t>
            </a:r>
            <a:r>
              <a:rPr lang="ru-RU" b="1" dirty="0" smtClean="0"/>
              <a:t>поле «Дополнительные сведения, относящиеся к порядку информирования»</a:t>
            </a:r>
            <a:r>
              <a:rPr lang="ru-RU" dirty="0" smtClean="0"/>
              <a:t>.</a:t>
            </a:r>
            <a:endParaRPr lang="ru-RU" dirty="0"/>
          </a:p>
        </p:txBody>
      </p:sp>
      <p:sp>
        <p:nvSpPr>
          <p:cNvPr id="4" name="Номер слайда 3"/>
          <p:cNvSpPr>
            <a:spLocks noGrp="1"/>
          </p:cNvSpPr>
          <p:nvPr>
            <p:ph type="sldNum" sz="quarter" idx="10"/>
          </p:nvPr>
        </p:nvSpPr>
        <p:spPr/>
        <p:txBody>
          <a:bodyPr/>
          <a:lstStyle/>
          <a:p>
            <a:pPr>
              <a:defRPr/>
            </a:pPr>
            <a:fld id="{01EA37D3-C0FB-40D4-8CCA-720E360F1C95}" type="slidenum">
              <a:rPr lang="ru-RU" smtClean="0"/>
              <a:pPr>
                <a:defRPr/>
              </a:pPr>
              <a:t>9</a:t>
            </a:fld>
            <a:endParaRPr lang="ru-RU"/>
          </a:p>
        </p:txBody>
      </p:sp>
    </p:spTree>
    <p:extLst>
      <p:ext uri="{BB962C8B-B14F-4D97-AF65-F5344CB8AC3E}">
        <p14:creationId xmlns:p14="http://schemas.microsoft.com/office/powerpoint/2010/main" val="245579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0ADAE6-F66F-4893-B68A-91B6EC836A2E}" type="datetime1">
              <a:rPr lang="ru-RU"/>
              <a:pPr>
                <a:defRPr/>
              </a:pPr>
              <a:t>28.09.2020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908297-DFEC-40F8-817C-52BAB6930F8D}" type="slidenum">
              <a:rPr lang="ru-RU"/>
              <a:pPr>
                <a:defRPr/>
              </a:pPr>
              <a:t>‹#›</a:t>
            </a:fld>
            <a:endParaRPr lang="ru-RU"/>
          </a:p>
        </p:txBody>
      </p:sp>
    </p:spTree>
    <p:extLst>
      <p:ext uri="{BB962C8B-B14F-4D97-AF65-F5344CB8AC3E}">
        <p14:creationId xmlns:p14="http://schemas.microsoft.com/office/powerpoint/2010/main" val="378801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61A657-9A86-4825-B288-5A5ECCB1324A}" type="datetime1">
              <a:rPr lang="ru-RU"/>
              <a:pPr>
                <a:defRPr/>
              </a:pPr>
              <a:t>28.09.2020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6C3D6B-5EFF-4460-A10C-84D5BB9E2014}" type="slidenum">
              <a:rPr lang="ru-RU"/>
              <a:pPr>
                <a:defRPr/>
              </a:pPr>
              <a:t>‹#›</a:t>
            </a:fld>
            <a:endParaRPr lang="ru-RU"/>
          </a:p>
        </p:txBody>
      </p:sp>
    </p:spTree>
    <p:extLst>
      <p:ext uri="{BB962C8B-B14F-4D97-AF65-F5344CB8AC3E}">
        <p14:creationId xmlns:p14="http://schemas.microsoft.com/office/powerpoint/2010/main" val="8553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4768E9-08DC-41DE-BC1A-B41E50512476}" type="datetime1">
              <a:rPr lang="ru-RU"/>
              <a:pPr>
                <a:defRPr/>
              </a:pPr>
              <a:t>28.09.2020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FC040-C575-4C1A-ACC0-FB9F50FC33B2}" type="slidenum">
              <a:rPr lang="ru-RU"/>
              <a:pPr>
                <a:defRPr/>
              </a:pPr>
              <a:t>‹#›</a:t>
            </a:fld>
            <a:endParaRPr lang="ru-RU"/>
          </a:p>
        </p:txBody>
      </p:sp>
    </p:spTree>
    <p:extLst>
      <p:ext uri="{BB962C8B-B14F-4D97-AF65-F5344CB8AC3E}">
        <p14:creationId xmlns:p14="http://schemas.microsoft.com/office/powerpoint/2010/main" val="366867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48C1D3-4F01-425B-AE7C-C55DF09170B9}" type="datetime1">
              <a:rPr lang="ru-RU"/>
              <a:pPr>
                <a:defRPr/>
              </a:pPr>
              <a:t>28.09.2020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0C4FC1-846E-40DB-B986-373D42F199CD}" type="slidenum">
              <a:rPr lang="ru-RU"/>
              <a:pPr>
                <a:defRPr/>
              </a:pPr>
              <a:t>‹#›</a:t>
            </a:fld>
            <a:endParaRPr lang="ru-RU"/>
          </a:p>
        </p:txBody>
      </p:sp>
    </p:spTree>
    <p:extLst>
      <p:ext uri="{BB962C8B-B14F-4D97-AF65-F5344CB8AC3E}">
        <p14:creationId xmlns:p14="http://schemas.microsoft.com/office/powerpoint/2010/main" val="129853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8E87B6-5460-46C6-9334-D7BEBA75DBB3}" type="datetime1">
              <a:rPr lang="ru-RU"/>
              <a:pPr>
                <a:defRPr/>
              </a:pPr>
              <a:t>28.09.2020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590EF2-D639-4460-B7CC-5305FEC6505C}" type="slidenum">
              <a:rPr lang="ru-RU"/>
              <a:pPr>
                <a:defRPr/>
              </a:pPr>
              <a:t>‹#›</a:t>
            </a:fld>
            <a:endParaRPr lang="ru-RU"/>
          </a:p>
        </p:txBody>
      </p:sp>
    </p:spTree>
    <p:extLst>
      <p:ext uri="{BB962C8B-B14F-4D97-AF65-F5344CB8AC3E}">
        <p14:creationId xmlns:p14="http://schemas.microsoft.com/office/powerpoint/2010/main" val="278011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E6FB6B3-3593-469F-B9D1-EB36B67EF4E7}" type="datetime1">
              <a:rPr lang="ru-RU"/>
              <a:pPr>
                <a:defRPr/>
              </a:pPr>
              <a:t>28.09.2020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FF0200-0CAF-41B6-BD45-8F2FD6C84BCA}" type="slidenum">
              <a:rPr lang="ru-RU"/>
              <a:pPr>
                <a:defRPr/>
              </a:pPr>
              <a:t>‹#›</a:t>
            </a:fld>
            <a:endParaRPr lang="ru-RU"/>
          </a:p>
        </p:txBody>
      </p:sp>
    </p:spTree>
    <p:extLst>
      <p:ext uri="{BB962C8B-B14F-4D97-AF65-F5344CB8AC3E}">
        <p14:creationId xmlns:p14="http://schemas.microsoft.com/office/powerpoint/2010/main" val="120055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55D4056-46E6-453B-BEA2-65419C1DA8E2}" type="datetime1">
              <a:rPr lang="ru-RU"/>
              <a:pPr>
                <a:defRPr/>
              </a:pPr>
              <a:t>28.09.2020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452CA4C-4849-4FC5-B24C-AD93EC3AA16B}" type="slidenum">
              <a:rPr lang="ru-RU"/>
              <a:pPr>
                <a:defRPr/>
              </a:pPr>
              <a:t>‹#›</a:t>
            </a:fld>
            <a:endParaRPr lang="ru-RU"/>
          </a:p>
        </p:txBody>
      </p:sp>
    </p:spTree>
    <p:extLst>
      <p:ext uri="{BB962C8B-B14F-4D97-AF65-F5344CB8AC3E}">
        <p14:creationId xmlns:p14="http://schemas.microsoft.com/office/powerpoint/2010/main" val="274248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13E33BC-E3FA-48BD-85EB-3D8DE1DD3529}" type="datetime1">
              <a:rPr lang="ru-RU"/>
              <a:pPr>
                <a:defRPr/>
              </a:pPr>
              <a:t>28.09.2020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46DC474-62E5-428A-B852-A5D908959BA1}" type="slidenum">
              <a:rPr lang="ru-RU"/>
              <a:pPr>
                <a:defRPr/>
              </a:pPr>
              <a:t>‹#›</a:t>
            </a:fld>
            <a:endParaRPr lang="ru-RU"/>
          </a:p>
        </p:txBody>
      </p:sp>
    </p:spTree>
    <p:extLst>
      <p:ext uri="{BB962C8B-B14F-4D97-AF65-F5344CB8AC3E}">
        <p14:creationId xmlns:p14="http://schemas.microsoft.com/office/powerpoint/2010/main" val="62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087D32-87FD-42ED-A898-4CD5CE9C29EF}" type="datetime1">
              <a:rPr lang="ru-RU"/>
              <a:pPr>
                <a:defRPr/>
              </a:pPr>
              <a:t>28.09.2020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FD85C02-8359-4E57-9911-32778CFBA2F7}" type="slidenum">
              <a:rPr lang="ru-RU"/>
              <a:pPr>
                <a:defRPr/>
              </a:pPr>
              <a:t>‹#›</a:t>
            </a:fld>
            <a:endParaRPr lang="ru-RU"/>
          </a:p>
        </p:txBody>
      </p:sp>
    </p:spTree>
    <p:extLst>
      <p:ext uri="{BB962C8B-B14F-4D97-AF65-F5344CB8AC3E}">
        <p14:creationId xmlns:p14="http://schemas.microsoft.com/office/powerpoint/2010/main" val="85912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5265B6-C0D9-4C07-A5B8-38A4F40FB126}" type="datetime1">
              <a:rPr lang="ru-RU"/>
              <a:pPr>
                <a:defRPr/>
              </a:pPr>
              <a:t>28.09.2020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250255-20F4-4157-A146-763639B02CE7}" type="slidenum">
              <a:rPr lang="ru-RU"/>
              <a:pPr>
                <a:defRPr/>
              </a:pPr>
              <a:t>‹#›</a:t>
            </a:fld>
            <a:endParaRPr lang="ru-RU"/>
          </a:p>
        </p:txBody>
      </p:sp>
    </p:spTree>
    <p:extLst>
      <p:ext uri="{BB962C8B-B14F-4D97-AF65-F5344CB8AC3E}">
        <p14:creationId xmlns:p14="http://schemas.microsoft.com/office/powerpoint/2010/main" val="27919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595B17-2118-4032-B989-B8CACE216FB9}" type="datetime1">
              <a:rPr lang="ru-RU"/>
              <a:pPr>
                <a:defRPr/>
              </a:pPr>
              <a:t>28.09.2020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02D818-66CB-489F-A060-30CCE4013BEC}" type="slidenum">
              <a:rPr lang="ru-RU"/>
              <a:pPr>
                <a:defRPr/>
              </a:pPr>
              <a:t>‹#›</a:t>
            </a:fld>
            <a:endParaRPr lang="ru-RU"/>
          </a:p>
        </p:txBody>
      </p:sp>
    </p:spTree>
    <p:extLst>
      <p:ext uri="{BB962C8B-B14F-4D97-AF65-F5344CB8AC3E}">
        <p14:creationId xmlns:p14="http://schemas.microsoft.com/office/powerpoint/2010/main" val="108468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C470655-0F33-4011-96EC-B92563AD4FC2}" type="datetime1">
              <a:rPr lang="ru-RU"/>
              <a:pPr>
                <a:defRPr/>
              </a:pPr>
              <a:t>28.09.2020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4C0FC97-72A9-4D31-AE8E-36288A16510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 y="914400"/>
            <a:ext cx="11952288" cy="3409950"/>
          </a:xfrm>
        </p:spPr>
        <p:txBody>
          <a:bodyPr rtlCol="0">
            <a:noAutofit/>
          </a:bodyPr>
          <a:lstStyle/>
          <a:p>
            <a:pPr fontAlgn="auto">
              <a:spcAft>
                <a:spcPts val="0"/>
              </a:spcAft>
              <a:defRPr/>
            </a:pPr>
            <a:r>
              <a:rPr lang="ru-RU" sz="4400" b="1" dirty="0" smtClean="0">
                <a:solidFill>
                  <a:schemeClr val="accent5">
                    <a:lumMod val="50000"/>
                  </a:schemeClr>
                </a:solidFill>
                <a:latin typeface="Times New Roman" panose="02020603050405020304" pitchFamily="18" charset="0"/>
                <a:cs typeface="Times New Roman" panose="02020603050405020304" pitchFamily="18" charset="0"/>
              </a:rPr>
              <a:t>Методические рекомендации по заполнению обязательных полей электронных форм регионального реестра версии 4.1 сведениями об услугах (по состоянию 18.09.2020)</a:t>
            </a:r>
            <a:endParaRPr lang="ru-RU" sz="4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«Досудебное обжалование»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09728" y="621792"/>
            <a:ext cx="11960352" cy="6144768"/>
          </a:xfrm>
          <a:prstGeom prst="rect">
            <a:avLst/>
          </a:prstGeom>
        </p:spPr>
      </p:pic>
    </p:spTree>
    <p:extLst>
      <p:ext uri="{BB962C8B-B14F-4D97-AF65-F5344CB8AC3E}">
        <p14:creationId xmlns:p14="http://schemas.microsoft.com/office/powerpoint/2010/main" val="153872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«Участники и </a:t>
            </a:r>
            <a:r>
              <a:rPr lang="ru-RU" sz="2800" b="1" dirty="0" err="1" smtClean="0">
                <a:latin typeface="Times New Roman" panose="02020603050405020304" pitchFamily="18" charset="0"/>
                <a:cs typeface="Times New Roman" panose="02020603050405020304" pitchFamily="18" charset="0"/>
              </a:rPr>
              <a:t>межведомственность</a:t>
            </a:r>
            <a:r>
              <a:rPr lang="ru-RU" sz="2800" b="1" dirty="0" smtClean="0">
                <a:latin typeface="Times New Roman" panose="02020603050405020304" pitchFamily="18" charset="0"/>
                <a:cs typeface="Times New Roman" panose="02020603050405020304" pitchFamily="18" charset="0"/>
              </a:rPr>
              <a:t>» </a:t>
            </a:r>
          </a:p>
          <a:p>
            <a:pPr algn="ctr" fontAlgn="auto">
              <a:spcAft>
                <a:spcPts val="0"/>
              </a:spcAft>
              <a:defRPr/>
            </a:pPr>
            <a:r>
              <a:rPr lang="ru-RU" sz="2800" b="1" dirty="0" smtClean="0">
                <a:latin typeface="Times New Roman" panose="02020603050405020304" pitchFamily="18" charset="0"/>
                <a:cs typeface="Times New Roman" panose="02020603050405020304" pitchFamily="18" charset="0"/>
              </a:rPr>
              <a:t>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09728" y="621792"/>
            <a:ext cx="11948160" cy="6132576"/>
          </a:xfrm>
          <a:prstGeom prst="rect">
            <a:avLst/>
          </a:prstGeom>
        </p:spPr>
      </p:pic>
    </p:spTree>
    <p:extLst>
      <p:ext uri="{BB962C8B-B14F-4D97-AF65-F5344CB8AC3E}">
        <p14:creationId xmlns:p14="http://schemas.microsoft.com/office/powerpoint/2010/main" val="158597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«НПА»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97536" y="626715"/>
            <a:ext cx="11960352" cy="6231285"/>
          </a:xfrm>
          <a:prstGeom prst="rect">
            <a:avLst/>
          </a:prstGeom>
        </p:spPr>
      </p:pic>
    </p:spTree>
    <p:extLst>
      <p:ext uri="{BB962C8B-B14F-4D97-AF65-F5344CB8AC3E}">
        <p14:creationId xmlns:p14="http://schemas.microsoft.com/office/powerpoint/2010/main" val="1213139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«Перечень документов»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09728" y="621792"/>
            <a:ext cx="11996928" cy="6144768"/>
          </a:xfrm>
          <a:prstGeom prst="rect">
            <a:avLst/>
          </a:prstGeom>
        </p:spPr>
      </p:pic>
    </p:spTree>
    <p:extLst>
      <p:ext uri="{BB962C8B-B14F-4D97-AF65-F5344CB8AC3E}">
        <p14:creationId xmlns:p14="http://schemas.microsoft.com/office/powerpoint/2010/main" val="356676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«Перечень документов»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5344" y="621791"/>
            <a:ext cx="12021312" cy="6151987"/>
          </a:xfrm>
          <a:prstGeom prst="rect">
            <a:avLst/>
          </a:prstGeom>
        </p:spPr>
      </p:pic>
    </p:spTree>
    <p:extLst>
      <p:ext uri="{BB962C8B-B14F-4D97-AF65-F5344CB8AC3E}">
        <p14:creationId xmlns:p14="http://schemas.microsoft.com/office/powerpoint/2010/main" val="318024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«Критерии принятия решений»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4221" y="794084"/>
            <a:ext cx="11995484" cy="5955632"/>
          </a:xfrm>
          <a:prstGeom prst="rect">
            <a:avLst/>
          </a:prstGeom>
        </p:spPr>
      </p:pic>
    </p:spTree>
    <p:extLst>
      <p:ext uri="{BB962C8B-B14F-4D97-AF65-F5344CB8AC3E}">
        <p14:creationId xmlns:p14="http://schemas.microsoft.com/office/powerpoint/2010/main" val="306311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«Административные процедуры»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96252" y="794083"/>
            <a:ext cx="11983453" cy="5967664"/>
          </a:xfrm>
          <a:prstGeom prst="rect">
            <a:avLst/>
          </a:prstGeom>
        </p:spPr>
      </p:pic>
    </p:spTree>
    <p:extLst>
      <p:ext uri="{BB962C8B-B14F-4D97-AF65-F5344CB8AC3E}">
        <p14:creationId xmlns:p14="http://schemas.microsoft.com/office/powerpoint/2010/main" val="296013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«Варианты предоставления»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96252" y="794083"/>
            <a:ext cx="11995485" cy="5907506"/>
          </a:xfrm>
          <a:prstGeom prst="rect">
            <a:avLst/>
          </a:prstGeom>
        </p:spPr>
      </p:pic>
    </p:spTree>
    <p:extLst>
      <p:ext uri="{BB962C8B-B14F-4D97-AF65-F5344CB8AC3E}">
        <p14:creationId xmlns:p14="http://schemas.microsoft.com/office/powerpoint/2010/main" val="1993883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«Форма контроля»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38236" y="794083"/>
            <a:ext cx="11973226" cy="5919537"/>
          </a:xfrm>
          <a:prstGeom prst="rect">
            <a:avLst/>
          </a:prstGeom>
        </p:spPr>
      </p:pic>
    </p:spTree>
    <p:extLst>
      <p:ext uri="{BB962C8B-B14F-4D97-AF65-F5344CB8AC3E}">
        <p14:creationId xmlns:p14="http://schemas.microsoft.com/office/powerpoint/2010/main" val="327624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56411" y="794083"/>
            <a:ext cx="11863136" cy="5907505"/>
          </a:xfrm>
          <a:prstGeom prst="rect">
            <a:avLst/>
          </a:prstGeom>
        </p:spPr>
      </p:pic>
      <p:sp>
        <p:nvSpPr>
          <p:cNvPr id="5"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«Места предоставления услуги» Регионального реестра</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76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algn="ctr"/>
            <a:r>
              <a:rPr lang="ru-RU" altLang="ru-RU" sz="2400" b="1" dirty="0" smtClean="0">
                <a:solidFill>
                  <a:srgbClr val="002060"/>
                </a:solidFill>
                <a:latin typeface="Times New Roman" panose="02020603050405020304" pitchFamily="18" charset="0"/>
                <a:cs typeface="Times New Roman" panose="02020603050405020304" pitchFamily="18" charset="0"/>
              </a:rPr>
              <a:t>Основные требования постановления Правительства Свердловской области от 19.01.2012 № 17-ПП для исполнительных органов государственной власти Свердловской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98248391"/>
              </p:ext>
            </p:extLst>
          </p:nvPr>
        </p:nvGraphicFramePr>
        <p:xfrm>
          <a:off x="312821" y="1887538"/>
          <a:ext cx="11574379" cy="4083930"/>
        </p:xfrm>
        <a:graphic>
          <a:graphicData uri="http://schemas.openxmlformats.org/drawingml/2006/table">
            <a:tbl>
              <a:tblPr firstRow="1" bandRow="1">
                <a:tableStyleId>{5C22544A-7EE6-4342-B048-85BDC9FD1C3A}</a:tableStyleId>
              </a:tblPr>
              <a:tblGrid>
                <a:gridCol w="681812"/>
                <a:gridCol w="10892567"/>
              </a:tblGrid>
              <a:tr h="699251">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1.</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Срок размещения сведений об услугах в РГУ в течение</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 10 рабочих дней </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с даты вступления в силу нормативного правового акта, утверждающего административный регламент</a:t>
                      </a:r>
                      <a:endParaRPr lang="ru-RU" sz="2000" b="0" dirty="0">
                        <a:solidFill>
                          <a:srgbClr val="002060"/>
                        </a:solidFill>
                        <a:latin typeface="Times New Roman" panose="02020603050405020304" pitchFamily="18" charset="0"/>
                        <a:cs typeface="Times New Roman" panose="02020603050405020304" pitchFamily="18" charset="0"/>
                      </a:endParaRPr>
                    </a:p>
                  </a:txBody>
                  <a:tcPr marL="91442" marR="91442" marT="45713" marB="45713">
                    <a:solidFill>
                      <a:schemeClr val="accent1">
                        <a:lumMod val="40000"/>
                        <a:lumOff val="60000"/>
                      </a:schemeClr>
                    </a:solidFill>
                  </a:tcPr>
                </a:tc>
              </a:tr>
              <a:tr h="996847">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2.</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Размещение</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 в РГУ сведений о всех государственных услугах, предоставляемых ИОГВ,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после включения их в перечень государственных услуг </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и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утверждения административных регламентов</a:t>
                      </a:r>
                      <a:endParaRPr lang="ru-RU" sz="2000" b="0"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r>
              <a:tr h="1188539">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3.</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Раздел справочной информации ИОГВ в РГУ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дополнить</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 информацией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о лицах</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rgbClr val="002060"/>
                          </a:solidFill>
                          <a:effectLst/>
                          <a:latin typeface="Times New Roman" panose="02020603050405020304" pitchFamily="18" charset="0"/>
                          <a:ea typeface="+mn-ea"/>
                          <a:cs typeface="Times New Roman" panose="02020603050405020304" pitchFamily="18" charset="0"/>
                        </a:rPr>
                        <a:t>ответственных за выполнение операций по заполнению электронных форм, </a:t>
                      </a:r>
                      <a:r>
                        <a:rPr lang="ru-RU" sz="2000" b="0" i="0" kern="1200" dirty="0" smtClean="0">
                          <a:solidFill>
                            <a:srgbClr val="002060"/>
                          </a:solidFill>
                          <a:effectLst/>
                          <a:latin typeface="Times New Roman" panose="02020603050405020304" pitchFamily="18" charset="0"/>
                          <a:ea typeface="+mn-ea"/>
                          <a:cs typeface="Times New Roman" panose="02020603050405020304" pitchFamily="18" charset="0"/>
                        </a:rPr>
                        <a:t>а также</a:t>
                      </a:r>
                      <a:r>
                        <a:rPr lang="ru-RU" sz="2000" b="1" i="0" kern="1200" dirty="0" smtClean="0">
                          <a:solidFill>
                            <a:srgbClr val="002060"/>
                          </a:solidFill>
                          <a:effectLst/>
                          <a:latin typeface="Times New Roman" panose="02020603050405020304" pitchFamily="18" charset="0"/>
                          <a:ea typeface="+mn-ea"/>
                          <a:cs typeface="Times New Roman" panose="02020603050405020304" pitchFamily="18" charset="0"/>
                        </a:rPr>
                        <a:t> о лицах, ответственных за проверку сведений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о муниципальных услугах</a:t>
                      </a:r>
                      <a:endParaRPr lang="ru-RU" sz="2000" b="0"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r>
              <a:tr h="1188539">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4.</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Исключение сведений о государственных услугах из РГУ осуществляет Министерство экономики и территориального развития СО </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на основании представления ИОГВ, только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после исключения</a:t>
                      </a:r>
                      <a:r>
                        <a:rPr lang="ru-RU" sz="2000" b="0" kern="1200" dirty="0" smtClean="0">
                          <a:solidFill>
                            <a:srgbClr val="002060"/>
                          </a:solidFill>
                          <a:effectLst/>
                          <a:latin typeface="Times New Roman" panose="02020603050405020304" pitchFamily="18" charset="0"/>
                          <a:ea typeface="+mn-ea"/>
                          <a:cs typeface="Times New Roman" panose="02020603050405020304" pitchFamily="18" charset="0"/>
                        </a:rPr>
                        <a:t> соответствующей </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услуги из Перечня государственных услуг</a:t>
                      </a:r>
                      <a:endParaRPr lang="ru-RU" sz="20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2"/>
            <a:ext cx="12192000" cy="79408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«Административный регламент» 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08284" y="794084"/>
            <a:ext cx="11634537" cy="6025392"/>
          </a:xfrm>
          <a:prstGeom prst="rect">
            <a:avLst/>
          </a:prstGeom>
        </p:spPr>
      </p:pic>
    </p:spTree>
    <p:extLst>
      <p:ext uri="{BB962C8B-B14F-4D97-AF65-F5344CB8AC3E}">
        <p14:creationId xmlns:p14="http://schemas.microsoft.com/office/powerpoint/2010/main" val="395877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Заголовок 1"/>
          <p:cNvSpPr txBox="1">
            <a:spLocks/>
          </p:cNvSpPr>
          <p:nvPr/>
        </p:nvSpPr>
        <p:spPr bwMode="auto">
          <a:xfrm>
            <a:off x="946478"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ru-RU" altLang="ru-RU" sz="2400" b="1" dirty="0" smtClean="0">
                <a:solidFill>
                  <a:srgbClr val="002060"/>
                </a:solidFill>
                <a:latin typeface="Times New Roman" panose="02020603050405020304" pitchFamily="18" charset="0"/>
                <a:cs typeface="Times New Roman" panose="02020603050405020304" pitchFamily="18" charset="0"/>
              </a:rPr>
              <a:t>Основные требования постановления Правительства Свердловской области от 19.01.2012 № 17-ПП для органов местного самоуправления муниципальных образований, расположенных на территории Свердловской области</a:t>
            </a:r>
          </a:p>
        </p:txBody>
      </p:sp>
      <p:graphicFrame>
        <p:nvGraphicFramePr>
          <p:cNvPr id="5" name="Объект 3"/>
          <p:cNvGraphicFramePr>
            <a:graphicFrameLocks/>
          </p:cNvGraphicFramePr>
          <p:nvPr>
            <p:extLst>
              <p:ext uri="{D42A27DB-BD31-4B8C-83A1-F6EECF244321}">
                <p14:modId xmlns:p14="http://schemas.microsoft.com/office/powerpoint/2010/main" val="3483937452"/>
              </p:ext>
            </p:extLst>
          </p:nvPr>
        </p:nvGraphicFramePr>
        <p:xfrm>
          <a:off x="372979" y="1825625"/>
          <a:ext cx="11502189" cy="4796582"/>
        </p:xfrm>
        <a:graphic>
          <a:graphicData uri="http://schemas.openxmlformats.org/drawingml/2006/table">
            <a:tbl>
              <a:tblPr firstRow="1" bandRow="1">
                <a:tableStyleId>{5C22544A-7EE6-4342-B048-85BDC9FD1C3A}</a:tableStyleId>
              </a:tblPr>
              <a:tblGrid>
                <a:gridCol w="677560"/>
                <a:gridCol w="10824629"/>
              </a:tblGrid>
              <a:tr h="702733">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1.</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Срок размещения сведений об услугах в РГУ в течение</a:t>
                      </a:r>
                      <a:r>
                        <a:rPr lang="ru-RU" sz="2000" b="1"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 10 рабочих дней </a:t>
                      </a:r>
                      <a:r>
                        <a:rPr lang="ru-RU" sz="2000" b="0"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с даты вступления в силу нормативного правового акта, утверждающего административный регламент</a:t>
                      </a:r>
                      <a:endParaRPr lang="ru-RU" sz="2000" b="0" dirty="0">
                        <a:solidFill>
                          <a:schemeClr val="accent5">
                            <a:lumMod val="50000"/>
                          </a:schemeClr>
                        </a:solidFill>
                        <a:latin typeface="Times New Roman" panose="02020603050405020304" pitchFamily="18" charset="0"/>
                        <a:cs typeface="Times New Roman" panose="02020603050405020304" pitchFamily="18" charset="0"/>
                      </a:endParaRPr>
                    </a:p>
                  </a:txBody>
                  <a:tcPr marL="91442" marR="91442" marT="45713" marB="45713">
                    <a:solidFill>
                      <a:schemeClr val="accent1">
                        <a:lumMod val="40000"/>
                        <a:lumOff val="60000"/>
                      </a:schemeClr>
                    </a:solidFill>
                  </a:tcPr>
                </a:tc>
              </a:tr>
              <a:tr h="763482">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2.</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Размещение</a:t>
                      </a:r>
                      <a:r>
                        <a:rPr lang="ru-RU" sz="2000" b="0"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 в РГУ сведений о всех муниципальных услугах, предоставляемых ОМСУ, </a:t>
                      </a:r>
                      <a:r>
                        <a:rPr lang="ru-RU" sz="2000" b="1"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после утверждения административных регламентов</a:t>
                      </a:r>
                      <a:endParaRPr lang="ru-RU" sz="2000" b="0" dirty="0">
                        <a:solidFill>
                          <a:schemeClr val="accent5">
                            <a:lumMod val="50000"/>
                          </a:schemeClr>
                        </a:solidFill>
                        <a:latin typeface="Times New Roman" panose="02020603050405020304" pitchFamily="18" charset="0"/>
                        <a:cs typeface="Times New Roman" panose="02020603050405020304" pitchFamily="18" charset="0"/>
                      </a:endParaRPr>
                    </a:p>
                  </a:txBody>
                  <a:tcPr marL="91442" marR="91442" marT="45713" marB="45713"/>
                </a:tc>
              </a:tr>
              <a:tr h="1008275">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3.</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Опубликование и удаление </a:t>
                      </a:r>
                      <a:r>
                        <a:rPr lang="ru-RU" sz="2000" b="0" dirty="0" smtClean="0">
                          <a:solidFill>
                            <a:schemeClr val="accent5">
                              <a:lumMod val="50000"/>
                            </a:schemeClr>
                          </a:solidFill>
                          <a:latin typeface="Times New Roman" panose="02020603050405020304" pitchFamily="18" charset="0"/>
                          <a:cs typeface="Times New Roman" panose="02020603050405020304" pitchFamily="18" charset="0"/>
                        </a:rPr>
                        <a:t>сведений о муниципальных услугах из РГУ осуществляется </a:t>
                      </a:r>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без</a:t>
                      </a:r>
                      <a:r>
                        <a:rPr lang="ru-RU" sz="2000" b="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электронной цифровой подписи.</a:t>
                      </a:r>
                      <a:r>
                        <a:rPr lang="ru-RU" sz="2000"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 После появления всплывающего</a:t>
                      </a:r>
                      <a:r>
                        <a:rPr lang="ru-RU" sz="2000" kern="1200" baseline="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 окна о подписании н</a:t>
                      </a:r>
                      <a:r>
                        <a:rPr lang="ru-RU" sz="2000"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ажимать кнопку «Нет».</a:t>
                      </a:r>
                      <a:endParaRPr lang="ru-RU" sz="2000" b="1" dirty="0">
                        <a:solidFill>
                          <a:schemeClr val="accent5">
                            <a:lumMod val="50000"/>
                          </a:schemeClr>
                        </a:solidFill>
                        <a:latin typeface="Times New Roman" panose="02020603050405020304" pitchFamily="18" charset="0"/>
                        <a:cs typeface="Times New Roman" panose="02020603050405020304" pitchFamily="18" charset="0"/>
                      </a:endParaRPr>
                    </a:p>
                  </a:txBody>
                  <a:tcPr marL="91442" marR="91442" marT="45713" marB="45713"/>
                </a:tc>
              </a:tr>
              <a:tr h="702733">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4.</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Руководители и ответственные лица</a:t>
                      </a:r>
                      <a:r>
                        <a:rPr lang="ru-RU" sz="2000" b="0" dirty="0" smtClean="0">
                          <a:solidFill>
                            <a:schemeClr val="accent5">
                              <a:lumMod val="50000"/>
                            </a:schemeClr>
                          </a:solidFill>
                          <a:latin typeface="Times New Roman" panose="02020603050405020304" pitchFamily="18" charset="0"/>
                          <a:cs typeface="Times New Roman" panose="02020603050405020304" pitchFamily="18" charset="0"/>
                        </a:rPr>
                        <a:t> ОМСУ </a:t>
                      </a:r>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несут ответственность за полноту и достоверность </a:t>
                      </a:r>
                      <a:r>
                        <a:rPr lang="ru-RU" sz="2000" b="0" dirty="0" smtClean="0">
                          <a:solidFill>
                            <a:schemeClr val="accent5">
                              <a:lumMod val="50000"/>
                            </a:schemeClr>
                          </a:solidFill>
                          <a:latin typeface="Times New Roman" panose="02020603050405020304" pitchFamily="18" charset="0"/>
                          <a:cs typeface="Times New Roman" panose="02020603050405020304" pitchFamily="18" charset="0"/>
                        </a:rPr>
                        <a:t>сведений о муниципальных услугах, размещаемых в РГУ</a:t>
                      </a:r>
                      <a:endParaRPr lang="ru-RU" sz="2000" b="1" dirty="0">
                        <a:solidFill>
                          <a:schemeClr val="accent5">
                            <a:lumMod val="50000"/>
                          </a:schemeClr>
                        </a:solidFill>
                        <a:latin typeface="Times New Roman" panose="02020603050405020304" pitchFamily="18" charset="0"/>
                        <a:cs typeface="Times New Roman" panose="02020603050405020304" pitchFamily="18" charset="0"/>
                      </a:endParaRPr>
                    </a:p>
                  </a:txBody>
                  <a:tcPr marL="91442" marR="91442" marT="45713" marB="45713"/>
                </a:tc>
              </a:tr>
              <a:tr h="1619359">
                <a:tc>
                  <a:txBody>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5.</a:t>
                      </a:r>
                      <a:endParaRPr lang="ru-RU" sz="2400" b="1" dirty="0">
                        <a:solidFill>
                          <a:srgbClr val="002060"/>
                        </a:solidFill>
                        <a:latin typeface="Times New Roman" panose="02020603050405020304" pitchFamily="18" charset="0"/>
                        <a:cs typeface="Times New Roman" panose="02020603050405020304" pitchFamily="18" charset="0"/>
                      </a:endParaRPr>
                    </a:p>
                  </a:txBody>
                  <a:tcPr marL="91442" marR="91442" marT="45713" marB="45713"/>
                </a:tc>
                <a:tc>
                  <a:txBody>
                    <a:bodyPr/>
                    <a:lstStyle/>
                    <a:p>
                      <a:pPr algn="just"/>
                      <a:r>
                        <a:rPr lang="ru-RU" sz="2000" b="1" dirty="0" smtClean="0">
                          <a:solidFill>
                            <a:schemeClr val="accent5">
                              <a:lumMod val="50000"/>
                            </a:schemeClr>
                          </a:solidFill>
                          <a:latin typeface="Times New Roman" panose="02020603050405020304" pitchFamily="18" charset="0"/>
                          <a:cs typeface="Times New Roman" panose="02020603050405020304" pitchFamily="18" charset="0"/>
                        </a:rPr>
                        <a:t>Если в РГУ ИОГВ в соответствующей сфере деятельности более месяца не согласуют услуги и ОМСУ официально направляли письма в ИОГВ в соответствующей сфере деятельности, то необходимо официально направить письмо в Министерство экономики и территориального развития Свердловской области о данной проблеме с приложение сканированных копий всех писем</a:t>
                      </a:r>
                      <a:endParaRPr lang="ru-RU" sz="2000" b="1" dirty="0">
                        <a:solidFill>
                          <a:schemeClr val="accent5">
                            <a:lumMod val="50000"/>
                          </a:schemeClr>
                        </a:solidFill>
                        <a:latin typeface="Times New Roman" panose="02020603050405020304" pitchFamily="18" charset="0"/>
                        <a:cs typeface="Times New Roman" panose="02020603050405020304" pitchFamily="18" charset="0"/>
                      </a:endParaRPr>
                    </a:p>
                  </a:txBody>
                  <a:tcPr marL="91442" marR="91442" marT="45713" marB="45713"/>
                </a:tc>
              </a:tr>
            </a:tbl>
          </a:graphicData>
        </a:graphic>
      </p:graphicFrame>
    </p:spTree>
    <p:extLst>
      <p:ext uri="{BB962C8B-B14F-4D97-AF65-F5344CB8AC3E}">
        <p14:creationId xmlns:p14="http://schemas.microsoft.com/office/powerpoint/2010/main" val="4031972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2"/>
          <p:cNvSpPr>
            <a:spLocks noGrp="1"/>
          </p:cNvSpPr>
          <p:nvPr>
            <p:ph idx="1"/>
          </p:nvPr>
        </p:nvSpPr>
        <p:spPr/>
        <p:txBody>
          <a:bodyPr/>
          <a:lstStyle/>
          <a:p>
            <a:endParaRPr lang="ru-RU" altLang="ru-RU" smtClean="0"/>
          </a:p>
        </p:txBody>
      </p:sp>
      <p:pic>
        <p:nvPicPr>
          <p:cNvPr id="2" name="Рисунок 1"/>
          <p:cNvPicPr>
            <a:picLocks noChangeAspect="1"/>
          </p:cNvPicPr>
          <p:nvPr/>
        </p:nvPicPr>
        <p:blipFill>
          <a:blip r:embed="rId3"/>
          <a:stretch>
            <a:fillRect/>
          </a:stretch>
        </p:blipFill>
        <p:spPr>
          <a:xfrm>
            <a:off x="108284" y="697831"/>
            <a:ext cx="11995484" cy="6027822"/>
          </a:xfrm>
          <a:prstGeom prst="rect">
            <a:avLst/>
          </a:prstGeom>
        </p:spPr>
      </p:pic>
      <p:sp>
        <p:nvSpPr>
          <p:cNvPr id="6" name="Заголовок 1"/>
          <p:cNvSpPr txBox="1">
            <a:spLocks/>
          </p:cNvSpPr>
          <p:nvPr/>
        </p:nvSpPr>
        <p:spPr>
          <a:xfrm>
            <a:off x="0" y="1"/>
            <a:ext cx="12192000" cy="68580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smtClean="0">
                <a:latin typeface="Times New Roman" panose="02020603050405020304" pitchFamily="18" charset="0"/>
                <a:cs typeface="Times New Roman" panose="02020603050405020304" pitchFamily="18" charset="0"/>
              </a:rPr>
              <a:t>Заполнение раздела «Основные сведения» Регионального реестра</a:t>
            </a:r>
            <a:endParaRPr lang="ru-RU"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4"/>
          <a:stretch>
            <a:fillRect/>
          </a:stretch>
        </p:blipFill>
        <p:spPr>
          <a:xfrm>
            <a:off x="0" y="683296"/>
            <a:ext cx="12192000" cy="5924562"/>
          </a:xfrm>
          <a:prstGeom prst="rect">
            <a:avLst/>
          </a:prstGeom>
        </p:spPr>
      </p:pic>
      <p:sp>
        <p:nvSpPr>
          <p:cNvPr id="8" name="Заголовок 1"/>
          <p:cNvSpPr txBox="1">
            <a:spLocks/>
          </p:cNvSpPr>
          <p:nvPr/>
        </p:nvSpPr>
        <p:spPr>
          <a:xfrm>
            <a:off x="0" y="2"/>
            <a:ext cx="12192000" cy="70894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«Дополнительные сведения</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Регионального реестра исполнительными органами государственной власти</a:t>
            </a:r>
            <a:endParaRPr lang="ru-RU" sz="2800" b="1" dirty="0">
              <a:latin typeface="Times New Roman" panose="02020603050405020304" pitchFamily="18" charset="0"/>
              <a:cs typeface="Times New Roman" panose="02020603050405020304" pitchFamily="18" charset="0"/>
            </a:endParaRPr>
          </a:p>
        </p:txBody>
      </p:sp>
      <p:sp>
        <p:nvSpPr>
          <p:cNvPr id="9" name="Овал 8"/>
          <p:cNvSpPr/>
          <p:nvPr/>
        </p:nvSpPr>
        <p:spPr>
          <a:xfrm>
            <a:off x="2209661" y="1900989"/>
            <a:ext cx="2278120" cy="517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4904119" y="2478501"/>
            <a:ext cx="5058027" cy="553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3181861328"/>
              </p:ext>
            </p:extLst>
          </p:nvPr>
        </p:nvGraphicFramePr>
        <p:xfrm>
          <a:off x="4904119" y="3143219"/>
          <a:ext cx="7165803" cy="3233056"/>
        </p:xfrm>
        <a:graphic>
          <a:graphicData uri="http://schemas.openxmlformats.org/presentationml/2006/ole">
            <mc:AlternateContent xmlns:mc="http://schemas.openxmlformats.org/markup-compatibility/2006">
              <mc:Choice xmlns:v="urn:schemas-microsoft-com:vml" Requires="v">
                <p:oleObj spid="_x0000_s1094" name="Точечный рисунок" r:id="rId5" imgW="8486640" imgH="3828960" progId="Paint.Picture">
                  <p:embed/>
                </p:oleObj>
              </mc:Choice>
              <mc:Fallback>
                <p:oleObj name="Точечный рисунок" r:id="rId5" imgW="8486640" imgH="3828960" progId="Paint.Picture">
                  <p:embed/>
                  <p:pic>
                    <p:nvPicPr>
                      <p:cNvPr id="0" name=""/>
                      <p:cNvPicPr/>
                      <p:nvPr/>
                    </p:nvPicPr>
                    <p:blipFill>
                      <a:blip r:embed="rId6"/>
                      <a:stretch>
                        <a:fillRect/>
                      </a:stretch>
                    </p:blipFill>
                    <p:spPr>
                      <a:xfrm>
                        <a:off x="4904119" y="3143219"/>
                        <a:ext cx="7165803" cy="3233056"/>
                      </a:xfrm>
                      <a:prstGeom prst="rect">
                        <a:avLst/>
                      </a:prstGeom>
                    </p:spPr>
                  </p:pic>
                </p:oleObj>
              </mc:Fallback>
            </mc:AlternateContent>
          </a:graphicData>
        </a:graphic>
      </p:graphicFrame>
      <p:sp>
        <p:nvSpPr>
          <p:cNvPr id="11" name="Овал 10"/>
          <p:cNvSpPr/>
          <p:nvPr/>
        </p:nvSpPr>
        <p:spPr>
          <a:xfrm>
            <a:off x="5017305" y="5149510"/>
            <a:ext cx="1178954" cy="336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181585" y="2447270"/>
            <a:ext cx="2414478" cy="500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608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idx="1"/>
          </p:nvPr>
        </p:nvSpPr>
        <p:spPr/>
        <p:txBody>
          <a:bodyPr/>
          <a:lstStyle/>
          <a:p>
            <a:endParaRPr lang="ru-RU" altLang="ru-RU" smtClean="0"/>
          </a:p>
        </p:txBody>
      </p:sp>
      <p:sp>
        <p:nvSpPr>
          <p:cNvPr id="8" name="Заголовок 1"/>
          <p:cNvSpPr txBox="1">
            <a:spLocks/>
          </p:cNvSpPr>
          <p:nvPr/>
        </p:nvSpPr>
        <p:spPr>
          <a:xfrm>
            <a:off x="0" y="2"/>
            <a:ext cx="12192000" cy="70894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«Дополнительные сведения</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Регионального реестра органами местного самоуправления</a:t>
            </a:r>
            <a:endParaRPr lang="ru-RU" sz="28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60299" y="721890"/>
            <a:ext cx="12047621" cy="6003758"/>
          </a:xfrm>
          <a:prstGeom prst="rect">
            <a:avLst/>
          </a:prstGeom>
        </p:spPr>
      </p:pic>
      <p:pic>
        <p:nvPicPr>
          <p:cNvPr id="3" name="Рисунок 2"/>
          <p:cNvPicPr>
            <a:picLocks noChangeAspect="1"/>
          </p:cNvPicPr>
          <p:nvPr/>
        </p:nvPicPr>
        <p:blipFill>
          <a:blip r:embed="rId4"/>
          <a:stretch>
            <a:fillRect/>
          </a:stretch>
        </p:blipFill>
        <p:spPr>
          <a:xfrm>
            <a:off x="5366225" y="3031958"/>
            <a:ext cx="6640538" cy="2990097"/>
          </a:xfrm>
          <a:prstGeom prst="rect">
            <a:avLst/>
          </a:prstGeom>
        </p:spPr>
      </p:pic>
      <p:sp>
        <p:nvSpPr>
          <p:cNvPr id="4" name="Овал 3"/>
          <p:cNvSpPr/>
          <p:nvPr/>
        </p:nvSpPr>
        <p:spPr>
          <a:xfrm>
            <a:off x="35952" y="1281692"/>
            <a:ext cx="2045086" cy="4356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125441" y="1705304"/>
            <a:ext cx="2278120" cy="465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265067" y="2478501"/>
            <a:ext cx="5058027" cy="553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366225" y="5534526"/>
            <a:ext cx="1178954" cy="336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133457" y="2194601"/>
            <a:ext cx="2414478" cy="500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2"/>
            <a:ext cx="12192000" cy="70894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«Дополнительные сведения</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34674" y="708944"/>
            <a:ext cx="11872841" cy="6040772"/>
          </a:xfrm>
          <a:prstGeom prst="rect">
            <a:avLst/>
          </a:prstGeom>
        </p:spPr>
      </p:pic>
    </p:spTree>
    <p:extLst>
      <p:ext uri="{BB962C8B-B14F-4D97-AF65-F5344CB8AC3E}">
        <p14:creationId xmlns:p14="http://schemas.microsoft.com/office/powerpoint/2010/main" val="3162640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12192000" cy="708942"/>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«Дополнительные сведения</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Регионального реестра</a:t>
            </a:r>
            <a:endParaRPr lang="ru-RU" sz="28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08283" y="708944"/>
            <a:ext cx="11911264" cy="6008848"/>
          </a:xfrm>
          <a:prstGeom prst="rect">
            <a:avLst/>
          </a:prstGeom>
        </p:spPr>
      </p:pic>
    </p:spTree>
    <p:extLst>
      <p:ext uri="{BB962C8B-B14F-4D97-AF65-F5344CB8AC3E}">
        <p14:creationId xmlns:p14="http://schemas.microsoft.com/office/powerpoint/2010/main" val="367190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243840" y="743712"/>
            <a:ext cx="11716512" cy="5974080"/>
          </a:xfrm>
          <a:prstGeom prst="rect">
            <a:avLst/>
          </a:prstGeom>
        </p:spPr>
      </p:pic>
      <p:sp>
        <p:nvSpPr>
          <p:cNvPr id="5" name="Заголовок 1"/>
          <p:cNvSpPr txBox="1">
            <a:spLocks/>
          </p:cNvSpPr>
          <p:nvPr/>
        </p:nvSpPr>
        <p:spPr>
          <a:xfrm>
            <a:off x="0" y="2"/>
            <a:ext cx="12192000" cy="621790"/>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800" b="1" dirty="0">
                <a:latin typeface="Times New Roman" panose="02020603050405020304" pitchFamily="18" charset="0"/>
                <a:cs typeface="Times New Roman" panose="02020603050405020304" pitchFamily="18" charset="0"/>
              </a:rPr>
              <a:t>Заполнение раздела </a:t>
            </a:r>
            <a:r>
              <a:rPr lang="ru-RU" sz="2800" b="1" dirty="0" smtClean="0">
                <a:latin typeface="Times New Roman" panose="02020603050405020304" pitchFamily="18" charset="0"/>
                <a:cs typeface="Times New Roman" panose="02020603050405020304" pitchFamily="18" charset="0"/>
              </a:rPr>
              <a:t>«Порядок информирования» Регионального реестра</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16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4666</TotalTime>
  <Words>3623</Words>
  <Application>Microsoft Office PowerPoint</Application>
  <PresentationFormat>Широкоэкранный</PresentationFormat>
  <Paragraphs>211</Paragraphs>
  <Slides>20</Slides>
  <Notes>20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Times New Roman</vt:lpstr>
      <vt:lpstr>Тема Office</vt:lpstr>
      <vt:lpstr>Точечный рисунок</vt:lpstr>
      <vt:lpstr>Методические рекомендации по заполнению обязательных полей электронных форм регионального реестра версии 4.1 сведениями об услугах (по состоянию 18.09.2020)</vt:lpstr>
      <vt:lpstr>Основные требования постановления Правительства Свердловской области от 19.01.2012 № 17-ПП для исполнительных органов государственной власти Свердловской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Жданкин Роман Викторович</dc:creator>
  <cp:lastModifiedBy>Автушко Анна Викторовна</cp:lastModifiedBy>
  <cp:revision>210</cp:revision>
  <cp:lastPrinted>2019-04-19T04:16:23Z</cp:lastPrinted>
  <dcterms:created xsi:type="dcterms:W3CDTF">2018-12-06T06:06:48Z</dcterms:created>
  <dcterms:modified xsi:type="dcterms:W3CDTF">2020-09-28T09:36:47Z</dcterms:modified>
</cp:coreProperties>
</file>